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05" r:id="rId4"/>
    <p:sldId id="264" r:id="rId5"/>
    <p:sldId id="267" r:id="rId6"/>
    <p:sldId id="263" r:id="rId7"/>
    <p:sldId id="282" r:id="rId8"/>
    <p:sldId id="270" r:id="rId9"/>
    <p:sldId id="296" r:id="rId10"/>
    <p:sldId id="297" r:id="rId11"/>
    <p:sldId id="295" r:id="rId12"/>
    <p:sldId id="294" r:id="rId13"/>
    <p:sldId id="261" r:id="rId14"/>
    <p:sldId id="271" r:id="rId15"/>
    <p:sldId id="268" r:id="rId16"/>
    <p:sldId id="283" r:id="rId17"/>
    <p:sldId id="284" r:id="rId18"/>
    <p:sldId id="272" r:id="rId19"/>
    <p:sldId id="288" r:id="rId20"/>
    <p:sldId id="289" r:id="rId21"/>
    <p:sldId id="273" r:id="rId22"/>
    <p:sldId id="309" r:id="rId23"/>
  </p:sldIdLst>
  <p:sldSz cx="9144000" cy="6858000" type="screen4x3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zione predefinita" id="{CCF1BB5F-CCA2-E04C-8531-1719EEDC2557}">
          <p14:sldIdLst>
            <p14:sldId id="256"/>
            <p14:sldId id="257"/>
            <p14:sldId id="259"/>
            <p14:sldId id="304"/>
            <p14:sldId id="305"/>
            <p14:sldId id="306"/>
            <p14:sldId id="307"/>
            <p14:sldId id="308"/>
            <p14:sldId id="264"/>
            <p14:sldId id="267"/>
            <p14:sldId id="263"/>
            <p14:sldId id="282"/>
            <p14:sldId id="270"/>
            <p14:sldId id="296"/>
            <p14:sldId id="297"/>
            <p14:sldId id="295"/>
            <p14:sldId id="294"/>
            <p14:sldId id="261"/>
            <p14:sldId id="271"/>
            <p14:sldId id="268"/>
            <p14:sldId id="283"/>
            <p14:sldId id="284"/>
            <p14:sldId id="272"/>
            <p14:sldId id="288"/>
            <p14:sldId id="289"/>
            <p14:sldId id="273"/>
            <p14:sldId id="30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6215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9086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7358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219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8546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6465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3466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2247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9366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2935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4158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EF8FB-8D23-4F43-9BE7-D12E11DD2774}" type="datetimeFigureOut">
              <a:rPr lang="it-IT" smtClean="0"/>
              <a:pPr/>
              <a:t>19/02/2014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17BEA-C144-3945-AA94-68F64C69FF7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920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7913042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121265"/>
            <a:ext cx="7480857" cy="1143000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5.3.2.3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437260"/>
            <a:ext cx="7480857" cy="3688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E’ possibile richiedere agevolazioni ai sensi di: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b="1" dirty="0" smtClean="0"/>
              <a:t>Regolamento (CE) n. 800/2008</a:t>
            </a:r>
            <a:r>
              <a:rPr lang="it-IT" sz="2400" dirty="0" smtClean="0"/>
              <a:t> </a:t>
            </a:r>
          </a:p>
          <a:p>
            <a:r>
              <a:rPr lang="it-IT" sz="2400" b="1" dirty="0" smtClean="0"/>
              <a:t>Regolamento (CE) n. 1407/2013 del 18 dicembre 2013 </a:t>
            </a:r>
            <a:r>
              <a:rPr lang="it-IT" sz="2400" dirty="0" smtClean="0"/>
              <a:t>“</a:t>
            </a:r>
            <a:r>
              <a:rPr lang="it-IT" sz="2400" i="1" dirty="0" smtClean="0"/>
              <a:t>de </a:t>
            </a:r>
            <a:r>
              <a:rPr lang="it-IT" sz="2400" i="1" dirty="0" err="1" smtClean="0"/>
              <a:t>minimis</a:t>
            </a:r>
            <a:r>
              <a:rPr lang="it-IT" sz="2400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609600"/>
            <a:ext cx="7480857" cy="1654665"/>
          </a:xfrm>
        </p:spPr>
        <p:txBody>
          <a:bodyPr>
            <a:normAutofit fontScale="90000"/>
          </a:bodyPr>
          <a:lstStyle/>
          <a:p>
            <a:pPr algn="l"/>
            <a:r>
              <a:rPr lang="it-IT" sz="2700" dirty="0">
                <a:solidFill>
                  <a:srgbClr val="000000"/>
                </a:solidFill>
              </a:rPr>
              <a:t>AVVISO PUBBLICO L.I. 5.3.2.3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4000" b="1" dirty="0" smtClean="0">
                <a:solidFill>
                  <a:schemeClr val="accent1"/>
                </a:solidFill>
              </a:rPr>
              <a:t>FORMA E INTENSITÀ DELL’AIUTO </a:t>
            </a:r>
            <a:br>
              <a:rPr lang="it-IT" sz="4000" b="1" dirty="0" smtClean="0">
                <a:solidFill>
                  <a:schemeClr val="accent1"/>
                </a:solidFill>
              </a:rPr>
            </a:br>
            <a:r>
              <a:rPr lang="it-IT" sz="4000" b="1" dirty="0" smtClean="0">
                <a:solidFill>
                  <a:schemeClr val="accent1"/>
                </a:solidFill>
              </a:rPr>
              <a:t>PIANO INVESTIMENTI PRODUTTIVI</a:t>
            </a:r>
            <a:endParaRPr lang="it-IT" sz="40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264266"/>
            <a:ext cx="7480857" cy="413653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 smtClean="0"/>
              <a:t>Per i PIANI DEGLI INVESTIMENTI PRODUTTIVI le agevolazioni concedibili sono:</a:t>
            </a:r>
          </a:p>
          <a:p>
            <a:pPr algn="just">
              <a:buNone/>
            </a:pPr>
            <a:r>
              <a:rPr lang="it-IT" sz="2400" b="1" i="1" dirty="0" smtClean="0"/>
              <a:t> </a:t>
            </a:r>
            <a:r>
              <a:rPr lang="it-IT" sz="2400" b="1" dirty="0" smtClean="0"/>
              <a:t>Regolamento (CE) n. 800/2008</a:t>
            </a:r>
            <a:r>
              <a:rPr lang="it-IT" sz="2400" dirty="0" smtClean="0"/>
              <a:t> </a:t>
            </a:r>
          </a:p>
          <a:p>
            <a:pPr marL="538163" indent="-450850" algn="just"/>
            <a:r>
              <a:rPr lang="it-IT" sz="2400" dirty="0" smtClean="0"/>
              <a:t>Piccole Imprese: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50%</a:t>
            </a:r>
          </a:p>
          <a:p>
            <a:pPr marL="538163" indent="-450850" algn="just"/>
            <a:r>
              <a:rPr lang="it-IT" sz="2400" dirty="0" smtClean="0"/>
              <a:t>Medie Imprese: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40%</a:t>
            </a:r>
          </a:p>
          <a:p>
            <a:pPr algn="just">
              <a:buNone/>
            </a:pPr>
            <a:r>
              <a:rPr lang="it-IT" sz="2400" b="1" dirty="0" smtClean="0"/>
              <a:t>Regolamento (CE) n. 1407/2013 del 18 dicembre 2013 </a:t>
            </a:r>
            <a:endParaRPr lang="it-IT" sz="2400" b="1" dirty="0"/>
          </a:p>
          <a:p>
            <a:pPr algn="just">
              <a:buNone/>
            </a:pPr>
            <a:r>
              <a:rPr lang="it-IT" sz="2400" dirty="0" smtClean="0"/>
              <a:t>(</a:t>
            </a:r>
            <a:r>
              <a:rPr lang="it-IT" sz="2400" i="1" dirty="0" smtClean="0"/>
              <a:t>de </a:t>
            </a:r>
            <a:r>
              <a:rPr lang="it-IT" sz="2400" i="1" dirty="0" err="1" smtClean="0"/>
              <a:t>minimis</a:t>
            </a:r>
            <a:r>
              <a:rPr lang="it-IT" sz="2400" dirty="0" smtClean="0"/>
              <a:t>)</a:t>
            </a:r>
            <a:r>
              <a:rPr lang="it-IT" sz="2400" b="1" dirty="0" smtClean="0"/>
              <a:t> </a:t>
            </a:r>
            <a:endParaRPr lang="it-IT" sz="2400" dirty="0" smtClean="0"/>
          </a:p>
          <a:p>
            <a:pPr algn="just"/>
            <a:r>
              <a:rPr lang="it-IT" sz="2400" dirty="0" smtClean="0"/>
              <a:t>Importo massimo di  200.000,00 euro e, comunque, nella misura massima del 60% dell’investimento agevolabile.</a:t>
            </a:r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98162"/>
            <a:ext cx="7480857" cy="1837545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5.3.2.3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 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PIANO DEI SERVIZI REALI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437260"/>
            <a:ext cx="7480857" cy="36889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sz="2400" dirty="0" smtClean="0"/>
              <a:t>Per tale piano le agevolazioni concedibili sono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del 50% per Piccole e Medie Imprese, per entrambi i Regolamenti previsti.</a:t>
            </a:r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563880"/>
            <a:ext cx="7480857" cy="1356359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5.3.2.3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INTERVENTI FINANZIABI</a:t>
            </a:r>
            <a:r>
              <a:rPr lang="it-IT" sz="3600" b="1" dirty="0" err="1" smtClean="0">
                <a:solidFill>
                  <a:schemeClr val="accent1"/>
                </a:solidFill>
              </a:rPr>
              <a:t>LI</a:t>
            </a:r>
            <a:r>
              <a:rPr lang="it-IT" sz="3600" b="1" dirty="0" smtClean="0">
                <a:solidFill>
                  <a:schemeClr val="accent1"/>
                </a:solidFill>
              </a:rPr>
              <a:t> 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229633"/>
            <a:ext cx="7480857" cy="3564053"/>
          </a:xfr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it-IT" sz="2400" dirty="0" smtClean="0"/>
              <a:t>Sono </a:t>
            </a:r>
            <a:r>
              <a:rPr lang="it-IT" sz="2400" dirty="0"/>
              <a:t>finanziabili la qualificazione, il potenziamento e l’innovazione dei sistemi di ospitalità attraverso interventi per: </a:t>
            </a:r>
          </a:p>
          <a:p>
            <a:pPr lvl="0" algn="just"/>
            <a:r>
              <a:rPr lang="it-IT" sz="2400" dirty="0"/>
              <a:t>migliorare le funzionalità e la qualità dei servizi delle </a:t>
            </a:r>
            <a:r>
              <a:rPr lang="it-IT" sz="2400" b="1" dirty="0"/>
              <a:t>strutture ricettive esistenti</a:t>
            </a:r>
            <a:r>
              <a:rPr lang="it-IT" sz="2400" dirty="0"/>
              <a:t> (anche attraverso la realizzazione di impianti e servizi </a:t>
            </a:r>
            <a:r>
              <a:rPr lang="it-IT" sz="2400" dirty="0" smtClean="0"/>
              <a:t>connessi</a:t>
            </a:r>
            <a:r>
              <a:rPr lang="it-IT" sz="2400" dirty="0"/>
              <a:t>)</a:t>
            </a:r>
          </a:p>
          <a:p>
            <a:pPr lvl="0" algn="just"/>
            <a:r>
              <a:rPr lang="it-IT" sz="2400" dirty="0"/>
              <a:t>realizzare </a:t>
            </a:r>
            <a:r>
              <a:rPr lang="it-IT" sz="2400" b="1" dirty="0"/>
              <a:t>nuova ricettività</a:t>
            </a:r>
            <a:r>
              <a:rPr lang="it-IT" sz="2400" dirty="0"/>
              <a:t> di alta qualità </a:t>
            </a:r>
            <a:r>
              <a:rPr lang="it-IT" sz="2400" dirty="0" smtClean="0"/>
              <a:t>attraverso la valorizzazione del patrimonio storico e architettonico di eccellenza già esistente, sia pubblico che privato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53633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594360"/>
            <a:ext cx="7480857" cy="1066801"/>
          </a:xfrm>
        </p:spPr>
        <p:txBody>
          <a:bodyPr>
            <a:normAutofit fontScale="90000"/>
          </a:bodyPr>
          <a:lstStyle/>
          <a:p>
            <a:pPr algn="l"/>
            <a:r>
              <a:rPr lang="it-IT" sz="2700" dirty="0">
                <a:solidFill>
                  <a:srgbClr val="000000"/>
                </a:solidFill>
              </a:rPr>
              <a:t>AVVISO PUBBLICO L.I. 5.3.2.3</a:t>
            </a:r>
            <a:r>
              <a:rPr lang="it-IT" sz="4000" b="1" dirty="0" smtClean="0">
                <a:solidFill>
                  <a:schemeClr val="accent1"/>
                </a:solidFill>
              </a:rPr>
              <a:t/>
            </a:r>
            <a:br>
              <a:rPr lang="it-IT" sz="4000" b="1" dirty="0" smtClean="0">
                <a:solidFill>
                  <a:schemeClr val="accent1"/>
                </a:solidFill>
              </a:rPr>
            </a:br>
            <a:r>
              <a:rPr lang="en-US" sz="4000" b="1" dirty="0" smtClean="0">
                <a:solidFill>
                  <a:schemeClr val="accent1"/>
                </a:solidFill>
              </a:rPr>
              <a:t>INTERVENTI FINANZIABI</a:t>
            </a:r>
            <a:r>
              <a:rPr lang="it-IT" sz="4000" b="1" dirty="0" err="1" smtClean="0">
                <a:solidFill>
                  <a:schemeClr val="accent1"/>
                </a:solidFill>
              </a:rPr>
              <a:t>LI</a:t>
            </a:r>
            <a:r>
              <a:rPr lang="it-IT" sz="4000" b="1" dirty="0" smtClean="0">
                <a:solidFill>
                  <a:schemeClr val="accent1"/>
                </a:solidFill>
              </a:rPr>
              <a:t> </a:t>
            </a:r>
            <a:endParaRPr lang="it-IT" sz="40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041742"/>
            <a:ext cx="7480857" cy="3637919"/>
          </a:xfr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diffondere</a:t>
            </a:r>
            <a:r>
              <a:rPr lang="en-US" sz="2400" dirty="0" smtClean="0"/>
              <a:t> </a:t>
            </a:r>
            <a:r>
              <a:rPr lang="en-US" sz="2400" dirty="0" err="1" smtClean="0"/>
              <a:t>forme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ospitalità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valorizzano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patrimonio</a:t>
            </a:r>
            <a:r>
              <a:rPr lang="en-US" sz="2400" dirty="0" smtClean="0"/>
              <a:t> </a:t>
            </a:r>
            <a:r>
              <a:rPr lang="en-US" sz="2400" dirty="0" err="1" smtClean="0"/>
              <a:t>edilizio</a:t>
            </a:r>
            <a:r>
              <a:rPr lang="en-US" sz="2400" dirty="0" smtClean="0"/>
              <a:t> </a:t>
            </a:r>
            <a:r>
              <a:rPr lang="en-US" sz="2400" dirty="0" err="1" smtClean="0"/>
              <a:t>esistente</a:t>
            </a:r>
            <a:r>
              <a:rPr lang="en-US" sz="2400" dirty="0" smtClean="0"/>
              <a:t> </a:t>
            </a:r>
            <a:r>
              <a:rPr lang="en-US" sz="2400" dirty="0" err="1" smtClean="0"/>
              <a:t>nei</a:t>
            </a:r>
            <a:r>
              <a:rPr lang="en-US" sz="2400" dirty="0" smtClean="0"/>
              <a:t> </a:t>
            </a:r>
            <a:r>
              <a:rPr lang="en-US" sz="2400" dirty="0" err="1" smtClean="0"/>
              <a:t>centri</a:t>
            </a:r>
            <a:r>
              <a:rPr lang="en-US" sz="2400" dirty="0" smtClean="0"/>
              <a:t> </a:t>
            </a:r>
            <a:r>
              <a:rPr lang="en-US" sz="2400" dirty="0" err="1" smtClean="0"/>
              <a:t>storici</a:t>
            </a:r>
            <a:r>
              <a:rPr lang="en-US" sz="2400" dirty="0" smtClean="0"/>
              <a:t>,  </a:t>
            </a:r>
            <a:r>
              <a:rPr lang="en-US" sz="2400" dirty="0" err="1" smtClean="0"/>
              <a:t>borghi</a:t>
            </a:r>
            <a:r>
              <a:rPr lang="en-US" sz="2400" dirty="0" smtClean="0"/>
              <a:t> </a:t>
            </a:r>
            <a:r>
              <a:rPr lang="en-US" sz="2400" dirty="0" err="1" smtClean="0"/>
              <a:t>rurali</a:t>
            </a:r>
            <a:r>
              <a:rPr lang="en-US" sz="2400" dirty="0" smtClean="0"/>
              <a:t> e </a:t>
            </a:r>
            <a:r>
              <a:rPr lang="en-US" sz="2400" dirty="0" err="1" smtClean="0"/>
              <a:t>costieri</a:t>
            </a:r>
            <a:r>
              <a:rPr lang="en-US" sz="2400" dirty="0" smtClean="0"/>
              <a:t>, per </a:t>
            </a:r>
            <a:r>
              <a:rPr lang="en-US" sz="2400" dirty="0" err="1" smtClean="0"/>
              <a:t>realizzare</a:t>
            </a:r>
            <a:r>
              <a:rPr lang="en-US" sz="2400" dirty="0" smtClean="0"/>
              <a:t>:</a:t>
            </a:r>
          </a:p>
          <a:p>
            <a:pPr marL="942300" indent="-457200" algn="just">
              <a:buFont typeface="Wingdings" pitchFamily="2" charset="2"/>
              <a:buChar char="ü"/>
            </a:pPr>
            <a:r>
              <a:rPr lang="en-US" sz="2400" b="1" dirty="0" smtClean="0"/>
              <a:t>“</a:t>
            </a:r>
            <a:r>
              <a:rPr lang="en-US" sz="2400" b="1" dirty="0" err="1" smtClean="0"/>
              <a:t>alberghi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diffusi</a:t>
            </a:r>
            <a:r>
              <a:rPr lang="en-US" sz="2400" b="1" dirty="0" smtClean="0"/>
              <a:t>”</a:t>
            </a:r>
            <a:endParaRPr lang="it-IT" sz="2400" dirty="0" smtClean="0"/>
          </a:p>
          <a:p>
            <a:pPr marL="828000" algn="just">
              <a:buFont typeface="Wingdings" pitchFamily="2" charset="2"/>
              <a:buChar char="ü"/>
            </a:pPr>
            <a:r>
              <a:rPr lang="it-IT" sz="2400" dirty="0" smtClean="0"/>
              <a:t>rete di prima “</a:t>
            </a:r>
            <a:r>
              <a:rPr lang="it-IT" sz="2400" b="1" dirty="0" smtClean="0"/>
              <a:t>ospitalità diffusa</a:t>
            </a:r>
            <a:r>
              <a:rPr lang="it-IT" sz="2400" dirty="0" smtClean="0"/>
              <a:t>”</a:t>
            </a:r>
          </a:p>
          <a:p>
            <a:pPr algn="just"/>
            <a:r>
              <a:rPr lang="it-IT" sz="2400" dirty="0" smtClean="0"/>
              <a:t>realizzare interventi per l’adeguamento, il potenziamento o la realizzazione delle infrastrutture e dei servizi complementari agli esercizi ricettivi (impianti sportivi, centri benessere, etc.)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53633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594360"/>
            <a:ext cx="7597451" cy="54345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2000" dirty="0" smtClean="0"/>
          </a:p>
          <a:p>
            <a:pPr marL="0" indent="0" algn="ctr">
              <a:buNone/>
            </a:pP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1205942" y="1139867"/>
            <a:ext cx="732845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600" b="1" dirty="0" smtClean="0">
              <a:solidFill>
                <a:schemeClr val="accent1"/>
              </a:solidFill>
            </a:endParaRPr>
          </a:p>
          <a:p>
            <a:r>
              <a:rPr lang="it-IT" sz="4400" b="1" dirty="0" smtClean="0">
                <a:solidFill>
                  <a:schemeClr val="accent1"/>
                </a:solidFill>
              </a:rPr>
              <a:t>AVVISO PUBBLICO </a:t>
            </a:r>
            <a:r>
              <a:rPr lang="it-IT" sz="4400" b="1" dirty="0" err="1" smtClean="0">
                <a:solidFill>
                  <a:schemeClr val="accent1"/>
                </a:solidFill>
              </a:rPr>
              <a:t>L.I.</a:t>
            </a:r>
            <a:r>
              <a:rPr lang="it-IT" sz="4400" b="1" dirty="0" smtClean="0">
                <a:solidFill>
                  <a:schemeClr val="accent1"/>
                </a:solidFill>
              </a:rPr>
              <a:t> 5.3.2.2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endParaRPr lang="it-IT" sz="3600" b="1" dirty="0" smtClean="0">
              <a:solidFill>
                <a:schemeClr val="accent1"/>
              </a:solidFill>
            </a:endParaRPr>
          </a:p>
          <a:p>
            <a:r>
              <a:rPr lang="it-IT" sz="3600" i="1" dirty="0" smtClean="0">
                <a:ea typeface="Calibri" pitchFamily="34" charset="0"/>
                <a:cs typeface="Times New Roman" pitchFamily="18" charset="0"/>
              </a:rPr>
              <a:t> “Azioni per il potenziamento delle </a:t>
            </a:r>
          </a:p>
          <a:p>
            <a:r>
              <a:rPr lang="it-IT" sz="3600" i="1" dirty="0" smtClean="0">
                <a:ea typeface="Calibri" pitchFamily="34" charset="0"/>
                <a:cs typeface="Times New Roman" pitchFamily="18" charset="0"/>
              </a:rPr>
              <a:t>Reti di Servizi per la promozione e l’erogazione dei Prodotti/Servizi delle Destinazioni Turistiche Regionali”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xmlns="" val="19390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857828"/>
            <a:ext cx="7480857" cy="1051483"/>
          </a:xfrm>
        </p:spPr>
        <p:txBody>
          <a:bodyPr>
            <a:noAutofit/>
          </a:bodyPr>
          <a:lstStyle/>
          <a:p>
            <a:pPr algn="l"/>
            <a:r>
              <a:rPr lang="it-IT" sz="4000" b="1" dirty="0" smtClean="0">
                <a:solidFill>
                  <a:schemeClr val="accent1"/>
                </a:solidFill>
              </a:rPr>
              <a:t/>
            </a:r>
            <a:br>
              <a:rPr lang="it-IT" sz="4000" b="1" dirty="0" smtClean="0">
                <a:solidFill>
                  <a:schemeClr val="accent1"/>
                </a:solidFill>
              </a:rPr>
            </a:br>
            <a:r>
              <a:rPr lang="it-IT" sz="2400" dirty="0">
                <a:solidFill>
                  <a:srgbClr val="000000"/>
                </a:solidFill>
              </a:rPr>
              <a:t>AVVISO PUBBLICO L.I. </a:t>
            </a:r>
            <a:r>
              <a:rPr lang="it-IT" sz="2400" dirty="0" smtClean="0">
                <a:solidFill>
                  <a:srgbClr val="000000"/>
                </a:solidFill>
              </a:rPr>
              <a:t>5.3.2.2</a:t>
            </a:r>
            <a:r>
              <a:rPr lang="it-IT" sz="2900" b="1" dirty="0" smtClean="0">
                <a:solidFill>
                  <a:schemeClr val="accent1"/>
                </a:solidFill>
              </a:rPr>
              <a:t/>
            </a:r>
            <a:br>
              <a:rPr lang="it-IT" sz="29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BENEFICIARI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1795764"/>
            <a:ext cx="7597451" cy="423311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400" b="1" dirty="0" smtClean="0"/>
          </a:p>
          <a:p>
            <a:pPr marL="0" indent="0">
              <a:buNone/>
            </a:pPr>
            <a:endParaRPr lang="it-IT" sz="2400" b="1" dirty="0" smtClean="0"/>
          </a:p>
          <a:p>
            <a:pPr marL="0" indent="0">
              <a:buNone/>
            </a:pPr>
            <a:r>
              <a:rPr lang="it-IT" sz="2400" b="1" dirty="0" smtClean="0"/>
              <a:t>PICCOLE E MEDIE IMPRESE</a:t>
            </a:r>
          </a:p>
          <a:p>
            <a:pPr algn="just"/>
            <a:r>
              <a:rPr lang="it-IT" sz="2400" dirty="0" smtClean="0"/>
              <a:t>costituite in forma individuale, societaria, cooperativa o in forma consortile</a:t>
            </a:r>
          </a:p>
          <a:p>
            <a:pPr algn="just"/>
            <a:r>
              <a:rPr lang="it-IT" sz="2400" dirty="0" smtClean="0"/>
              <a:t>operanti nei settori individuati all’art. 3 dell’Avviso Pubblico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19390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652763"/>
            <a:ext cx="7480857" cy="1023637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5.3.2.2</a:t>
            </a:r>
            <a:r>
              <a:rPr lang="en-US" sz="2400" b="1" dirty="0" smtClean="0">
                <a:solidFill>
                  <a:schemeClr val="accent1"/>
                </a:solidFill>
              </a:rPr>
              <a:t/>
            </a:r>
            <a:br>
              <a:rPr lang="en-US" sz="2400" b="1" dirty="0" smtClean="0">
                <a:solidFill>
                  <a:schemeClr val="accent1"/>
                </a:solidFill>
              </a:rPr>
            </a:br>
            <a:r>
              <a:rPr lang="en-US" sz="3600" b="1" dirty="0" smtClean="0">
                <a:solidFill>
                  <a:schemeClr val="accent1"/>
                </a:solidFill>
              </a:rPr>
              <a:t>INTERVENTI FINANZIABI</a:t>
            </a:r>
            <a:r>
              <a:rPr lang="it-IT" sz="3600" b="1" dirty="0" err="1" smtClean="0">
                <a:solidFill>
                  <a:schemeClr val="accent1"/>
                </a:solidFill>
              </a:rPr>
              <a:t>LI</a:t>
            </a:r>
            <a:r>
              <a:rPr lang="it-IT" sz="3600" b="1" dirty="0" smtClean="0">
                <a:solidFill>
                  <a:schemeClr val="accent1"/>
                </a:solidFill>
              </a:rPr>
              <a:t> 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064712" y="1676400"/>
            <a:ext cx="7738681" cy="4599140"/>
          </a:xfrm>
        </p:spPr>
        <p:txBody>
          <a:bodyPr>
            <a:noAutofit/>
          </a:bodyPr>
          <a:lstStyle/>
          <a:p>
            <a:r>
              <a:rPr lang="it-IT" sz="2000" dirty="0" smtClean="0"/>
              <a:t>Interventi </a:t>
            </a:r>
            <a:r>
              <a:rPr lang="it-IT" sz="2000" dirty="0"/>
              <a:t>realizzati da </a:t>
            </a:r>
            <a:r>
              <a:rPr lang="it-IT" sz="2000" b="1" dirty="0"/>
              <a:t>imprese che operano nel comparto del turismo</a:t>
            </a:r>
            <a:r>
              <a:rPr lang="it-IT" sz="2000" i="1" dirty="0"/>
              <a:t> </a:t>
            </a:r>
            <a:r>
              <a:rPr lang="it-IT" sz="2000" dirty="0"/>
              <a:t>per la</a:t>
            </a:r>
            <a:r>
              <a:rPr lang="it-IT" sz="2000" i="1" dirty="0"/>
              <a:t> </a:t>
            </a:r>
            <a:r>
              <a:rPr lang="it-IT" sz="2000" dirty="0"/>
              <a:t>progettazione e la realizzazione di </a:t>
            </a:r>
            <a:r>
              <a:rPr lang="it-IT" sz="2000" b="1" dirty="0"/>
              <a:t>nuovi prodotti/servizi turistici</a:t>
            </a:r>
            <a:r>
              <a:rPr lang="it-IT" sz="2000" dirty="0"/>
              <a:t> basati prioritariamente</a:t>
            </a:r>
            <a:r>
              <a:rPr lang="it-IT" sz="2000" i="1" dirty="0"/>
              <a:t> </a:t>
            </a:r>
            <a:r>
              <a:rPr lang="it-IT" sz="2000" dirty="0"/>
              <a:t>sugli itinerari tematici (naturalistici, culturali, enogastronomici</a:t>
            </a:r>
            <a:r>
              <a:rPr lang="it-IT" sz="2000" dirty="0" smtClean="0"/>
              <a:t>)</a:t>
            </a:r>
            <a:endParaRPr lang="it-IT" sz="2000" dirty="0"/>
          </a:p>
          <a:p>
            <a:r>
              <a:rPr lang="it-IT" sz="2000" dirty="0" smtClean="0"/>
              <a:t>Interventi </a:t>
            </a:r>
            <a:r>
              <a:rPr lang="it-IT" sz="2000" dirty="0"/>
              <a:t>che prevedono </a:t>
            </a:r>
            <a:r>
              <a:rPr lang="it-IT" sz="2000" b="1" dirty="0"/>
              <a:t>la nascita e il potenziamento di imprese</a:t>
            </a:r>
            <a:r>
              <a:rPr lang="it-IT" sz="2000" dirty="0"/>
              <a:t> in grado di erogare </a:t>
            </a:r>
            <a:r>
              <a:rPr lang="it-IT" sz="2000" dirty="0" smtClean="0"/>
              <a:t>le seguenti </a:t>
            </a:r>
            <a:r>
              <a:rPr lang="it-IT" sz="2000" dirty="0"/>
              <a:t>tipologie di </a:t>
            </a:r>
            <a:r>
              <a:rPr lang="it-IT" sz="2000" b="1" dirty="0"/>
              <a:t>servizi turistici</a:t>
            </a:r>
            <a:r>
              <a:rPr lang="it-IT" sz="2000" dirty="0"/>
              <a:t> per</a:t>
            </a:r>
            <a:r>
              <a:rPr lang="it-IT" sz="2000" dirty="0" smtClean="0"/>
              <a:t>:</a:t>
            </a:r>
            <a:endParaRPr lang="it-IT" sz="2000" dirty="0"/>
          </a:p>
          <a:p>
            <a:pPr marL="801688" indent="-438150" algn="just" defTabSz="257175">
              <a:buNone/>
            </a:pPr>
            <a:r>
              <a:rPr lang="it-IT" sz="2000" dirty="0" smtClean="0"/>
              <a:t>a</a:t>
            </a:r>
            <a:r>
              <a:rPr lang="it-IT" sz="2000" dirty="0"/>
              <a:t>) </a:t>
            </a:r>
            <a:r>
              <a:rPr lang="it-IT" sz="2000" dirty="0" smtClean="0"/>
              <a:t> </a:t>
            </a:r>
            <a:r>
              <a:rPr lang="it-IT" sz="2000" i="1" dirty="0" smtClean="0"/>
              <a:t>organizzazione </a:t>
            </a:r>
            <a:r>
              <a:rPr lang="it-IT" sz="2000" i="1" dirty="0"/>
              <a:t>di eventi e iniziative ambientali, musicali, </a:t>
            </a:r>
            <a:r>
              <a:rPr lang="it-IT" sz="2000" i="1" dirty="0" smtClean="0"/>
              <a:t>teatrali   e artistiche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 </a:t>
            </a:r>
            <a:r>
              <a:rPr lang="it-IT" sz="2000" dirty="0" smtClean="0"/>
              <a:t>     b</a:t>
            </a:r>
            <a:r>
              <a:rPr lang="it-IT" sz="2000" dirty="0"/>
              <a:t>) </a:t>
            </a:r>
            <a:r>
              <a:rPr lang="it-IT" sz="2000" dirty="0" smtClean="0"/>
              <a:t>  </a:t>
            </a:r>
            <a:r>
              <a:rPr lang="it-IT" sz="2000" i="1" dirty="0" smtClean="0"/>
              <a:t>fruizione </a:t>
            </a:r>
            <a:r>
              <a:rPr lang="it-IT" sz="2000" i="1" dirty="0"/>
              <a:t>del patrimonio ambientale, architettonico e culturale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 </a:t>
            </a:r>
            <a:r>
              <a:rPr lang="it-IT" sz="2000" dirty="0" smtClean="0"/>
              <a:t>     c</a:t>
            </a:r>
            <a:r>
              <a:rPr lang="it-IT" sz="2000" dirty="0"/>
              <a:t>) </a:t>
            </a:r>
            <a:r>
              <a:rPr lang="it-IT" sz="2000" dirty="0" smtClean="0"/>
              <a:t>  </a:t>
            </a:r>
            <a:r>
              <a:rPr lang="it-IT" sz="2000" i="1" dirty="0" smtClean="0"/>
              <a:t>promozione </a:t>
            </a:r>
            <a:r>
              <a:rPr lang="it-IT" sz="2000" i="1" dirty="0"/>
              <a:t>e gestione di specifici Prodotti/Pacchetti turistici</a:t>
            </a:r>
            <a:endParaRPr lang="it-IT" sz="2000" dirty="0"/>
          </a:p>
          <a:p>
            <a:pPr marL="714375" indent="-350838">
              <a:buNone/>
            </a:pPr>
            <a:r>
              <a:rPr lang="it-IT" sz="2000" dirty="0" smtClean="0"/>
              <a:t>d</a:t>
            </a:r>
            <a:r>
              <a:rPr lang="it-IT" sz="2000" dirty="0"/>
              <a:t>) </a:t>
            </a:r>
            <a:r>
              <a:rPr lang="it-IT" sz="2000" dirty="0" smtClean="0"/>
              <a:t>  </a:t>
            </a:r>
            <a:r>
              <a:rPr lang="it-IT" sz="2000" i="1" dirty="0" smtClean="0"/>
              <a:t>servizi </a:t>
            </a:r>
            <a:r>
              <a:rPr lang="it-IT" sz="2000" i="1" dirty="0"/>
              <a:t>alle imprese turistiche (</a:t>
            </a:r>
            <a:r>
              <a:rPr lang="it-IT" sz="2000" dirty="0"/>
              <a:t>innovazione tecnologica processi </a:t>
            </a:r>
            <a:r>
              <a:rPr lang="it-IT" sz="2000" i="1" dirty="0"/>
              <a:t>back office</a:t>
            </a:r>
            <a:r>
              <a:rPr lang="it-IT" sz="2000" dirty="0"/>
              <a:t> e f</a:t>
            </a:r>
            <a:r>
              <a:rPr lang="it-IT" sz="2000" i="1" dirty="0"/>
              <a:t>ront </a:t>
            </a:r>
            <a:r>
              <a:rPr lang="it-IT" sz="2000" i="1" dirty="0" smtClean="0"/>
              <a:t>office</a:t>
            </a:r>
            <a:r>
              <a:rPr lang="it-IT" sz="2000" dirty="0"/>
              <a:t>, gestione comune acquisti, promozione e prenotazione, etc.)</a:t>
            </a:r>
            <a:r>
              <a:rPr lang="it-IT" sz="2000" b="1" dirty="0"/>
              <a:t>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19390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77240"/>
            <a:ext cx="7480857" cy="1859279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5.3.2.2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636519"/>
            <a:ext cx="7480857" cy="34896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E’ possibile richiedere agevolazioni ai sensi di:</a:t>
            </a:r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b="1" dirty="0" smtClean="0"/>
              <a:t>Regolamento (CE) n. 800/2008</a:t>
            </a:r>
            <a:r>
              <a:rPr lang="it-IT" sz="2400" dirty="0" smtClean="0"/>
              <a:t> </a:t>
            </a:r>
          </a:p>
          <a:p>
            <a:r>
              <a:rPr lang="it-IT" sz="2400" b="1" dirty="0" smtClean="0"/>
              <a:t>Regolamento (CE) n. 1407/2013 del 18 dicembre 2013 </a:t>
            </a:r>
            <a:r>
              <a:rPr lang="it-IT" sz="2400" dirty="0" smtClean="0"/>
              <a:t>“</a:t>
            </a:r>
            <a:r>
              <a:rPr lang="it-IT" sz="2400" i="1" dirty="0" smtClean="0"/>
              <a:t>de </a:t>
            </a:r>
            <a:r>
              <a:rPr lang="it-IT" sz="2400" i="1" dirty="0" err="1" smtClean="0"/>
              <a:t>minimis</a:t>
            </a:r>
            <a:r>
              <a:rPr lang="it-IT" sz="2400" dirty="0" smtClean="0"/>
              <a:t>”</a:t>
            </a:r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84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62217"/>
            <a:ext cx="7480857" cy="1371600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5.3.2.2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 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PIANO INVESTIMENTI PRODUTTIVI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680569"/>
            <a:ext cx="7480857" cy="39847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/>
              <a:t>Per i PIANI DEGLI INVESTIMENTI PRODUTTIVI le agevolazioni concedibili sono:</a:t>
            </a:r>
          </a:p>
          <a:p>
            <a:pPr>
              <a:buNone/>
            </a:pPr>
            <a:r>
              <a:rPr lang="it-IT" sz="2400" b="1" dirty="0" smtClean="0"/>
              <a:t>Regolamento (CE) n. 800/2008</a:t>
            </a:r>
            <a:r>
              <a:rPr lang="it-IT" sz="2400" dirty="0" smtClean="0"/>
              <a:t>, </a:t>
            </a:r>
          </a:p>
          <a:p>
            <a:r>
              <a:rPr lang="it-IT" sz="2400" dirty="0" smtClean="0"/>
              <a:t>Piccole Imprese: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50%</a:t>
            </a:r>
          </a:p>
          <a:p>
            <a:r>
              <a:rPr lang="it-IT" sz="2400" dirty="0" smtClean="0"/>
              <a:t>Medie Imprese: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40%</a:t>
            </a:r>
          </a:p>
          <a:p>
            <a:pPr>
              <a:buNone/>
            </a:pPr>
            <a:r>
              <a:rPr lang="it-IT" sz="2400" b="1" dirty="0" smtClean="0"/>
              <a:t>Regolamento (CE) n. 1407/2013 del 18 dicembre 2013</a:t>
            </a:r>
          </a:p>
          <a:p>
            <a:pPr>
              <a:buNone/>
            </a:pPr>
            <a:r>
              <a:rPr lang="it-IT" sz="2400" dirty="0" smtClean="0"/>
              <a:t>(</a:t>
            </a:r>
            <a:r>
              <a:rPr lang="it-IT" sz="2400" i="1" dirty="0" smtClean="0"/>
              <a:t>de </a:t>
            </a:r>
            <a:r>
              <a:rPr lang="it-IT" sz="2400" i="1" dirty="0" err="1" smtClean="0"/>
              <a:t>minimis</a:t>
            </a:r>
            <a:r>
              <a:rPr lang="it-IT" sz="2400" dirty="0" smtClean="0"/>
              <a:t>)</a:t>
            </a:r>
            <a:r>
              <a:rPr lang="it-IT" sz="2400" b="1" dirty="0" smtClean="0"/>
              <a:t> </a:t>
            </a:r>
            <a:endParaRPr lang="it-IT" sz="2400" dirty="0" smtClean="0"/>
          </a:p>
          <a:p>
            <a:r>
              <a:rPr lang="it-IT" sz="2400" dirty="0" smtClean="0"/>
              <a:t>Importo massimo di 200.000,00 euro</a:t>
            </a:r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84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78386"/>
            <a:ext cx="7772400" cy="1104451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1"/>
                </a:solidFill>
              </a:rPr>
              <a:t>PISL, </a:t>
            </a:r>
            <a:r>
              <a:rPr lang="it-IT" b="1" dirty="0" smtClean="0">
                <a:solidFill>
                  <a:schemeClr val="accent1"/>
                </a:solidFill>
              </a:rPr>
              <a:t>AVVIATA LA </a:t>
            </a:r>
            <a:r>
              <a:rPr lang="it-IT" b="1" dirty="0">
                <a:solidFill>
                  <a:schemeClr val="accent1"/>
                </a:solidFill>
              </a:rPr>
              <a:t>SECONDA FASE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880876" y="2733993"/>
            <a:ext cx="7337646" cy="1920975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tx1"/>
                </a:solidFill>
              </a:rPr>
              <a:t>L’ASSESSORE </a:t>
            </a:r>
            <a:r>
              <a:rPr lang="it-IT" sz="2800" b="1" dirty="0" smtClean="0">
                <a:solidFill>
                  <a:schemeClr val="tx1"/>
                </a:solidFill>
              </a:rPr>
              <a:t>MANCINI</a:t>
            </a:r>
          </a:p>
          <a:p>
            <a:r>
              <a:rPr lang="it-IT" sz="2800" b="1" dirty="0" smtClean="0">
                <a:solidFill>
                  <a:schemeClr val="tx1"/>
                </a:solidFill>
              </a:rPr>
              <a:t>PRESENTA GLI AIUTI ALLE IMPRESE DEI PISL</a:t>
            </a:r>
          </a:p>
          <a:p>
            <a:r>
              <a:rPr lang="it-IT" sz="2800" b="1" dirty="0" smtClean="0">
                <a:solidFill>
                  <a:schemeClr val="tx1"/>
                </a:solidFill>
              </a:rPr>
              <a:t> “SISTEMI </a:t>
            </a:r>
            <a:r>
              <a:rPr lang="it-IT" sz="2800" b="1" dirty="0">
                <a:solidFill>
                  <a:schemeClr val="tx1"/>
                </a:solidFill>
              </a:rPr>
              <a:t>TURISTICI LOCALI”</a:t>
            </a:r>
          </a:p>
          <a:p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203685" y="5189434"/>
            <a:ext cx="6736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(Linee di intervento 5.3.2.2 e 5.3.2.3 POR FESR 2007-2013) </a:t>
            </a:r>
          </a:p>
        </p:txBody>
      </p:sp>
    </p:spTree>
    <p:extLst>
      <p:ext uri="{BB962C8B-B14F-4D97-AF65-F5344CB8AC3E}">
        <p14:creationId xmlns:p14="http://schemas.microsoft.com/office/powerpoint/2010/main" xmlns="" val="4141444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825168"/>
            <a:ext cx="7480857" cy="1859279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5.3.2.2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FORMA E INTENSITÀ DELL’AIUTO 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PIANI DEI SERVIZI REALI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301023"/>
            <a:ext cx="7480857" cy="34896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Per tale piano le agevolazioni concedibili sono contributo in conto capitale </a:t>
            </a:r>
            <a:r>
              <a:rPr lang="it-IT" sz="2400" dirty="0" err="1" smtClean="0"/>
              <a:t>max</a:t>
            </a:r>
            <a:r>
              <a:rPr lang="it-IT" sz="2400" dirty="0" smtClean="0"/>
              <a:t> del 50% per Piccole e Medie Imprese, per entrambi i Regolamenti previsti.</a:t>
            </a:r>
          </a:p>
          <a:p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84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77241"/>
            <a:ext cx="7480857" cy="1356360"/>
          </a:xfrm>
        </p:spPr>
        <p:txBody>
          <a:bodyPr>
            <a:noAutofit/>
          </a:bodyPr>
          <a:lstStyle/>
          <a:p>
            <a:pPr algn="l"/>
            <a:r>
              <a:rPr lang="it-IT" sz="3600" b="1" dirty="0" smtClean="0">
                <a:solidFill>
                  <a:schemeClr val="accent1"/>
                </a:solidFill>
              </a:rPr>
              <a:t>PRESENTAZIONE DELLE DOMANDE </a:t>
            </a:r>
            <a:r>
              <a:rPr lang="it-IT" sz="3600" b="1" dirty="0" err="1" smtClean="0">
                <a:solidFill>
                  <a:schemeClr val="accent1"/>
                </a:solidFill>
              </a:rPr>
              <a:t>DI</a:t>
            </a:r>
            <a:r>
              <a:rPr lang="it-IT" sz="3600" b="1" dirty="0" smtClean="0">
                <a:solidFill>
                  <a:schemeClr val="accent1"/>
                </a:solidFill>
              </a:rPr>
              <a:t> AGEVOLAZIONE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133601"/>
            <a:ext cx="7480857" cy="4329828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000" dirty="0" smtClean="0"/>
              <a:t>Il Modulo di Domanda, il Piano di Sviluppo Aziendale, con Piani di Sviluppo Specifici, e la Documentazione a corredo della Domanda di Agevolazione devono essere compilati in ogni loro parte ed accompagnati dalla documentazione e dagli allegati previsti, a pena di invalidità.</a:t>
            </a:r>
          </a:p>
          <a:p>
            <a:pPr algn="just"/>
            <a:r>
              <a:rPr lang="it-IT" sz="2000" dirty="0" smtClean="0"/>
              <a:t>La Domanda di Agevolazione dovrà essere acquisita entro le ore 14,00 del 60°giorno successivo dalla data di pubblicazione sul BURC, cioè entro il </a:t>
            </a:r>
            <a:r>
              <a:rPr lang="it-IT" sz="2000" b="1" dirty="0" smtClean="0"/>
              <a:t>25 marzo 2014</a:t>
            </a:r>
            <a:r>
              <a:rPr lang="it-IT" sz="2000" dirty="0" smtClean="0"/>
              <a:t>, presso l’Ufficio Protocollo della Regione Calabria – Dipartimento 12 – Turismo, Beni culturali, Sport e Spettacolo, Politiche giovanili, Via San Nicola, 88100 Catanzaro.  La domanda potrà pervenire entro lo stesso termine a mezzo del servizio postale mediante raccomandata AR. Non farà fede il timbro postale di spedizione.</a:t>
            </a:r>
          </a:p>
        </p:txBody>
      </p:sp>
    </p:spTree>
    <p:extLst>
      <p:ext uri="{BB962C8B-B14F-4D97-AF65-F5344CB8AC3E}">
        <p14:creationId xmlns:p14="http://schemas.microsoft.com/office/powerpoint/2010/main" xmlns="" val="19284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6822" y="977029"/>
            <a:ext cx="7809977" cy="1453019"/>
          </a:xfrm>
        </p:spPr>
        <p:txBody>
          <a:bodyPr>
            <a:noAutofit/>
          </a:bodyPr>
          <a:lstStyle/>
          <a:p>
            <a:pPr algn="l"/>
            <a:r>
              <a:rPr lang="it-IT" sz="3600" b="1" dirty="0" smtClean="0">
                <a:solidFill>
                  <a:schemeClr val="accent1"/>
                </a:solidFill>
              </a:rPr>
              <a:t>TEMPI PER LA VALUTAZIONE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457200" y="2192055"/>
            <a:ext cx="8229600" cy="3934108"/>
          </a:xfrm>
        </p:spPr>
        <p:txBody>
          <a:bodyPr/>
          <a:lstStyle/>
          <a:p>
            <a:pPr>
              <a:buNone/>
            </a:pPr>
            <a:r>
              <a:rPr lang="it-IT" sz="2400" dirty="0" smtClean="0"/>
              <a:t>     </a:t>
            </a:r>
          </a:p>
          <a:p>
            <a:pPr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     L’Amministrazione regionale  approva  e pubblica nel Bollettino Ufficiale, entro 90 giorni dal termine di chiusura del bando, e comunque entro e non oltre il </a:t>
            </a:r>
            <a:r>
              <a:rPr lang="it-IT" sz="2400" b="1" dirty="0" smtClean="0"/>
              <a:t>30 giugno 2014,</a:t>
            </a:r>
            <a:r>
              <a:rPr lang="it-IT" sz="2400" dirty="0" smtClean="0"/>
              <a:t> le graduatorie dei Piani di Sviluppo Aziendali ammessi alle agevolazioni e l’elenco delle domande non ammesse, con l’indicazione delle cause di esclusione.</a:t>
            </a:r>
            <a:endParaRPr lang="it-IT" sz="2400" b="1" dirty="0" smtClean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284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76404" y="651352"/>
            <a:ext cx="8010395" cy="2304789"/>
          </a:xfrm>
        </p:spPr>
        <p:txBody>
          <a:bodyPr>
            <a:noAutofit/>
          </a:bodyPr>
          <a:lstStyle/>
          <a:p>
            <a:pPr algn="l"/>
            <a:r>
              <a:rPr lang="it-IT" sz="3600" b="1" i="1" dirty="0" err="1" smtClean="0">
                <a:solidFill>
                  <a:schemeClr val="accent1"/>
                </a:solidFill>
              </a:rPr>
              <a:t>Pisl</a:t>
            </a:r>
            <a:r>
              <a:rPr lang="it-IT" sz="3600" b="1" i="1" dirty="0" smtClean="0">
                <a:solidFill>
                  <a:schemeClr val="accent1"/>
                </a:solidFill>
              </a:rPr>
              <a:t> </a:t>
            </a:r>
            <a:r>
              <a:rPr lang="it-IT" sz="3600" b="1" i="1" dirty="0" smtClean="0">
                <a:solidFill>
                  <a:schemeClr val="accent1"/>
                </a:solidFill>
              </a:rPr>
              <a:t>“Antica </a:t>
            </a:r>
            <a:r>
              <a:rPr lang="it-IT" sz="3600" b="1" i="1" dirty="0" err="1" smtClean="0">
                <a:solidFill>
                  <a:schemeClr val="accent1"/>
                </a:solidFill>
              </a:rPr>
              <a:t>Temesa</a:t>
            </a:r>
            <a:r>
              <a:rPr lang="it-IT" sz="3600" b="1" i="1" dirty="0" smtClean="0">
                <a:solidFill>
                  <a:schemeClr val="accent1"/>
                </a:solidFill>
              </a:rPr>
              <a:t>”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6404" y="2956141"/>
            <a:ext cx="8010396" cy="3170021"/>
          </a:xfrm>
        </p:spPr>
        <p:txBody>
          <a:bodyPr/>
          <a:lstStyle/>
          <a:p>
            <a:pPr>
              <a:buNone/>
            </a:pPr>
            <a:r>
              <a:rPr lang="it-IT" sz="2400" b="1" dirty="0" smtClean="0"/>
              <a:t>Comuni</a:t>
            </a:r>
          </a:p>
          <a:p>
            <a:pPr>
              <a:buNone/>
            </a:pPr>
            <a:r>
              <a:rPr lang="it-IT" sz="2400" dirty="0" err="1" smtClean="0"/>
              <a:t>Aiello</a:t>
            </a:r>
            <a:r>
              <a:rPr lang="it-IT" sz="2400" dirty="0" smtClean="0"/>
              <a:t> Calabro; </a:t>
            </a:r>
          </a:p>
          <a:p>
            <a:pPr>
              <a:buNone/>
            </a:pPr>
            <a:r>
              <a:rPr lang="it-IT" sz="2400" dirty="0" err="1" smtClean="0"/>
              <a:t>Amantea</a:t>
            </a:r>
            <a:r>
              <a:rPr lang="it-IT" sz="2400" dirty="0" smtClean="0"/>
              <a:t> </a:t>
            </a:r>
            <a:r>
              <a:rPr lang="it-IT" sz="2400" i="1" dirty="0" smtClean="0"/>
              <a:t>(Capofila)</a:t>
            </a:r>
            <a:r>
              <a:rPr lang="it-IT" sz="2400" dirty="0" smtClean="0"/>
              <a:t>; </a:t>
            </a:r>
          </a:p>
          <a:p>
            <a:pPr>
              <a:buNone/>
            </a:pPr>
            <a:r>
              <a:rPr lang="it-IT" sz="2400" dirty="0" err="1" smtClean="0"/>
              <a:t>Belmonte</a:t>
            </a:r>
            <a:r>
              <a:rPr lang="it-IT" sz="2400" dirty="0" smtClean="0"/>
              <a:t> Calabro; </a:t>
            </a:r>
          </a:p>
          <a:p>
            <a:pPr>
              <a:buNone/>
            </a:pPr>
            <a:r>
              <a:rPr lang="it-IT" sz="2400" dirty="0" smtClean="0"/>
              <a:t>Lago; </a:t>
            </a:r>
          </a:p>
          <a:p>
            <a:pPr>
              <a:buNone/>
            </a:pPr>
            <a:r>
              <a:rPr lang="it-IT" sz="2400" dirty="0" smtClean="0"/>
              <a:t>Serra d'</a:t>
            </a:r>
            <a:r>
              <a:rPr lang="it-IT" sz="2400" dirty="0" err="1" smtClean="0"/>
              <a:t>Aiello</a:t>
            </a:r>
            <a:r>
              <a:rPr lang="it-IT" sz="2400" dirty="0" smtClean="0"/>
              <a:t>.</a:t>
            </a:r>
            <a:endParaRPr lang="it-IT" sz="2400" b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6757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701041"/>
            <a:ext cx="7480857" cy="1097280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solidFill>
                  <a:schemeClr val="accent1"/>
                </a:solidFill>
              </a:rPr>
              <a:t>GLI IMPORTI</a:t>
            </a:r>
            <a:r>
              <a:rPr lang="it-IT" sz="3600" b="1" dirty="0" smtClean="0">
                <a:solidFill>
                  <a:schemeClr val="accent1"/>
                </a:solidFill>
                <a:effectLst/>
              </a:rPr>
              <a:t> 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1603567"/>
            <a:ext cx="7480857" cy="4519430"/>
          </a:xfrm>
        </p:spPr>
        <p:txBody>
          <a:bodyPr>
            <a:normAutofit fontScale="70000" lnSpcReduction="20000"/>
          </a:bodyPr>
          <a:lstStyle/>
          <a:p>
            <a:pPr marL="36000" indent="0">
              <a:lnSpc>
                <a:spcPct val="110000"/>
              </a:lnSpc>
              <a:buNone/>
            </a:pPr>
            <a:r>
              <a:rPr lang="it-IT" sz="3400" dirty="0"/>
              <a:t>Gli stanziamenti previsti per i primi due bandi</a:t>
            </a:r>
            <a:r>
              <a:rPr lang="it-IT" sz="3400" dirty="0" smtClean="0"/>
              <a:t>,</a:t>
            </a:r>
          </a:p>
          <a:p>
            <a:pPr marL="36000" indent="0">
              <a:lnSpc>
                <a:spcPct val="110000"/>
              </a:lnSpc>
              <a:buNone/>
            </a:pPr>
            <a:r>
              <a:rPr lang="it-IT" sz="3400" dirty="0" smtClean="0"/>
              <a:t>relativi </a:t>
            </a:r>
            <a:r>
              <a:rPr lang="it-IT" sz="3400" dirty="0"/>
              <a:t>ai </a:t>
            </a:r>
            <a:r>
              <a:rPr lang="it-IT" sz="3400" dirty="0" err="1" smtClean="0"/>
              <a:t>Pisl</a:t>
            </a:r>
            <a:r>
              <a:rPr lang="it-IT" sz="3400" dirty="0" smtClean="0"/>
              <a:t> </a:t>
            </a:r>
            <a:r>
              <a:rPr lang="it-IT" sz="3400" dirty="0"/>
              <a:t>“Sistemi turistici locali/Destinazioni turistiche locali”</a:t>
            </a:r>
            <a:r>
              <a:rPr lang="it-IT" sz="3400" dirty="0" smtClean="0"/>
              <a:t>,</a:t>
            </a:r>
          </a:p>
          <a:p>
            <a:pPr marL="36000" indent="0">
              <a:lnSpc>
                <a:spcPct val="110000"/>
              </a:lnSpc>
              <a:buNone/>
            </a:pPr>
            <a:r>
              <a:rPr lang="it-IT" sz="3400" dirty="0" smtClean="0"/>
              <a:t>ammontano </a:t>
            </a:r>
            <a:r>
              <a:rPr lang="it-IT" sz="3400" dirty="0"/>
              <a:t>a </a:t>
            </a:r>
            <a:r>
              <a:rPr lang="it-IT" sz="3400" b="1" dirty="0" smtClean="0"/>
              <a:t>51.569.848,02 euro</a:t>
            </a:r>
            <a:endParaRPr lang="it-IT" sz="3400" dirty="0"/>
          </a:p>
          <a:p>
            <a:pPr marL="36000" indent="0">
              <a:lnSpc>
                <a:spcPct val="110000"/>
              </a:lnSpc>
              <a:buNone/>
            </a:pPr>
            <a:r>
              <a:rPr lang="it-IT" sz="3400" dirty="0" smtClean="0"/>
              <a:t>provenienti </a:t>
            </a:r>
            <a:r>
              <a:rPr lang="it-IT" sz="3400" dirty="0"/>
              <a:t>dall’Asse </a:t>
            </a:r>
            <a:r>
              <a:rPr lang="it-IT" sz="3400" dirty="0" smtClean="0"/>
              <a:t>V </a:t>
            </a:r>
            <a:r>
              <a:rPr lang="it-IT" sz="3400" dirty="0"/>
              <a:t>del Por Calabria </a:t>
            </a:r>
            <a:r>
              <a:rPr lang="it-IT" sz="3400" dirty="0" smtClean="0"/>
              <a:t>FESR </a:t>
            </a:r>
            <a:r>
              <a:rPr lang="it-IT" sz="3400" dirty="0"/>
              <a:t>2007-2013</a:t>
            </a:r>
          </a:p>
          <a:p>
            <a:pPr marL="36000" indent="0">
              <a:lnSpc>
                <a:spcPct val="110000"/>
              </a:lnSpc>
              <a:buNone/>
            </a:pPr>
            <a:r>
              <a:rPr lang="it-IT" sz="3400" dirty="0" smtClean="0"/>
              <a:t>di </a:t>
            </a:r>
            <a:r>
              <a:rPr lang="it-IT" sz="3400" dirty="0"/>
              <a:t>cui</a:t>
            </a:r>
            <a:r>
              <a:rPr lang="it-IT" sz="3400" dirty="0" smtClean="0"/>
              <a:t>:</a:t>
            </a:r>
          </a:p>
          <a:p>
            <a:pPr marL="36000"/>
            <a:r>
              <a:rPr lang="it-IT" sz="4100" b="1" dirty="0" smtClean="0"/>
              <a:t>41 milioni 61 mila euro</a:t>
            </a:r>
            <a:endParaRPr lang="it-IT" sz="4100" b="1" dirty="0"/>
          </a:p>
          <a:p>
            <a:pPr marL="36000" indent="0">
              <a:buNone/>
            </a:pPr>
            <a:r>
              <a:rPr lang="it-IT" b="1" i="1" dirty="0"/>
              <a:t>     </a:t>
            </a:r>
            <a:r>
              <a:rPr lang="it-IT" i="1" dirty="0" smtClean="0"/>
              <a:t>Linea </a:t>
            </a:r>
            <a:r>
              <a:rPr lang="it-IT" i="1" dirty="0"/>
              <a:t>di intervento 5.3.2.3</a:t>
            </a:r>
            <a:r>
              <a:rPr lang="it-IT" b="1" i="1" dirty="0"/>
              <a:t> </a:t>
            </a:r>
          </a:p>
          <a:p>
            <a:pPr marL="36000" indent="0">
              <a:lnSpc>
                <a:spcPct val="110000"/>
              </a:lnSpc>
              <a:buNone/>
            </a:pPr>
            <a:endParaRPr lang="it-IT" dirty="0" smtClean="0"/>
          </a:p>
          <a:p>
            <a:pPr marL="36000"/>
            <a:r>
              <a:rPr lang="it-IT" sz="4100" b="1" dirty="0" smtClean="0"/>
              <a:t>10 </a:t>
            </a:r>
            <a:r>
              <a:rPr lang="it-IT" sz="4100" b="1" dirty="0"/>
              <a:t>milioni 508 mila </a:t>
            </a:r>
            <a:r>
              <a:rPr lang="it-IT" sz="4100" b="1" dirty="0" smtClean="0"/>
              <a:t>euro</a:t>
            </a:r>
          </a:p>
          <a:p>
            <a:pPr marL="36000" indent="0">
              <a:buNone/>
            </a:pPr>
            <a:r>
              <a:rPr lang="it-IT" i="1" dirty="0"/>
              <a:t> </a:t>
            </a:r>
            <a:r>
              <a:rPr lang="it-IT" i="1" dirty="0" smtClean="0"/>
              <a:t>    Linea </a:t>
            </a:r>
            <a:r>
              <a:rPr lang="it-IT" i="1" dirty="0"/>
              <a:t>di intervento </a:t>
            </a:r>
            <a:r>
              <a:rPr lang="it-IT" i="1" dirty="0" smtClean="0"/>
              <a:t>5.3.2.2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xmlns="" val="42498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655320"/>
            <a:ext cx="7480857" cy="1608945"/>
          </a:xfrm>
        </p:spPr>
        <p:txBody>
          <a:bodyPr>
            <a:noAutofit/>
          </a:bodyPr>
          <a:lstStyle/>
          <a:p>
            <a:pPr lvl="0" algn="l" defTabSz="914400" fontAlgn="base">
              <a:spcAft>
                <a:spcPct val="0"/>
              </a:spcAft>
            </a:pPr>
            <a:r>
              <a:rPr lang="it-IT" sz="3600" b="1" dirty="0" smtClean="0">
                <a:solidFill>
                  <a:schemeClr val="accent1"/>
                </a:solidFill>
                <a:ea typeface="Calibri" pitchFamily="34" charset="0"/>
                <a:cs typeface="Courier New" pitchFamily="49" charset="0"/>
              </a:rPr>
              <a:t>LE RISORSE DISPONIBILI</a:t>
            </a:r>
            <a:br>
              <a:rPr lang="it-IT" sz="3600" b="1" dirty="0" smtClean="0">
                <a:solidFill>
                  <a:schemeClr val="accent1"/>
                </a:solidFill>
                <a:ea typeface="Calibri" pitchFamily="34" charset="0"/>
                <a:cs typeface="Courier New" pitchFamily="49" charset="0"/>
              </a:rPr>
            </a:br>
            <a:r>
              <a:rPr lang="it-IT" sz="3600" b="1" i="1" dirty="0" err="1" smtClean="0">
                <a:solidFill>
                  <a:schemeClr val="accent1"/>
                </a:solidFill>
              </a:rPr>
              <a:t>Pisl</a:t>
            </a:r>
            <a:r>
              <a:rPr lang="it-IT" sz="3600" b="1" i="1" dirty="0" smtClean="0">
                <a:solidFill>
                  <a:schemeClr val="accent1"/>
                </a:solidFill>
              </a:rPr>
              <a:t> “Antica </a:t>
            </a:r>
            <a:r>
              <a:rPr lang="it-IT" sz="3600" b="1" i="1" dirty="0" err="1" smtClean="0">
                <a:solidFill>
                  <a:schemeClr val="accent1"/>
                </a:solidFill>
              </a:rPr>
              <a:t>Temesa</a:t>
            </a:r>
            <a:r>
              <a:rPr lang="it-IT" sz="3600" b="1" i="1" dirty="0" smtClean="0">
                <a:solidFill>
                  <a:schemeClr val="accent1"/>
                </a:solidFill>
              </a:rPr>
              <a:t>” </a:t>
            </a:r>
            <a:endParaRPr lang="it-IT" sz="3600" dirty="0" smtClean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205942" y="2312022"/>
            <a:ext cx="739594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 l’area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del </a:t>
            </a:r>
            <a:r>
              <a:rPr kumimoji="0" lang="it-IT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Pisl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“Antica </a:t>
            </a:r>
            <a:r>
              <a:rPr kumimoji="0" lang="it-IT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Temesa</a:t>
            </a:r>
            <a:r>
              <a:rPr kumimoji="0" 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”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le risorse disponibili</a:t>
            </a:r>
          </a:p>
          <a:p>
            <a:pPr marL="36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 entrambi i bandi ammontano complessivamente</a:t>
            </a:r>
          </a:p>
          <a:p>
            <a:pPr marL="36000"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 </a:t>
            </a:r>
            <a:r>
              <a:rPr lang="it-IT" sz="2400" b="1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it-IT" sz="2400" b="1" dirty="0" smtClean="0">
                <a:ea typeface="Calibri" pitchFamily="34" charset="0"/>
                <a:cs typeface="Times New Roman" pitchFamily="18" charset="0"/>
              </a:rPr>
              <a:t>2.600.000 e</a:t>
            </a:r>
            <a:r>
              <a:rPr lang="it-IT" sz="2400" b="1" dirty="0" smtClean="0">
                <a:ea typeface="Calibri" pitchFamily="34" charset="0"/>
                <a:cs typeface="Times New Roman" pitchFamily="18" charset="0"/>
              </a:rPr>
              <a:t>uro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di cui: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00"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Wingdings" pitchFamily="2" charset="2"/>
              </a:rPr>
              <a:t>- </a:t>
            </a:r>
            <a:r>
              <a:rPr lang="it-IT" sz="2400" b="1" dirty="0" smtClean="0">
                <a:ea typeface="Calibri" pitchFamily="34" charset="0"/>
                <a:cs typeface="Times New Roman" pitchFamily="18" charset="0"/>
              </a:rPr>
              <a:t>2.000.000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euro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 la linea 5.3.2.3 - </a:t>
            </a:r>
            <a:r>
              <a:rPr kumimoji="0" 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“Azioni per la qualificazione, il potenziamento e l’innovazione dei sistemi di ospitalità delle Destinazioni Turistiche Regionali”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; 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Wingdings" pitchFamily="2" charset="2"/>
              </a:rPr>
              <a:t>-</a:t>
            </a:r>
            <a:r>
              <a:rPr kumimoji="0" lang="it-IT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Wingdings" pitchFamily="2" charset="2"/>
              </a:rPr>
              <a:t>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Wingdings" pitchFamily="2" charset="2"/>
              </a:rPr>
              <a:t>600.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000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euro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 la linea 5.3.2.2 - </a:t>
            </a:r>
            <a:r>
              <a:rPr kumimoji="0" 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“Azioni per il potenziamento delle Reti di Servizi per la promozione e l’erogazione dei Prodotti/Servizi delle Destinazioni Turistiche Regionali”. </a:t>
            </a:r>
            <a:endParaRPr kumimoji="0" lang="it-IT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726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217118"/>
            <a:ext cx="7480857" cy="1143000"/>
          </a:xfrm>
        </p:spPr>
        <p:txBody>
          <a:bodyPr>
            <a:noAutofit/>
          </a:bodyPr>
          <a:lstStyle/>
          <a:p>
            <a:pPr algn="l"/>
            <a:r>
              <a:rPr lang="it-IT" sz="3600" b="1" dirty="0">
                <a:solidFill>
                  <a:schemeClr val="accent1"/>
                </a:solidFill>
              </a:rPr>
              <a:t>LO </a:t>
            </a:r>
            <a:r>
              <a:rPr lang="it-IT" sz="3600" b="1" dirty="0" smtClean="0">
                <a:solidFill>
                  <a:schemeClr val="accent1"/>
                </a:solidFill>
              </a:rPr>
              <a:t>STRUMENTO </a:t>
            </a:r>
            <a:r>
              <a:rPr lang="it-IT" sz="3600" b="1" dirty="0" err="1" smtClean="0">
                <a:solidFill>
                  <a:schemeClr val="accent1"/>
                </a:solidFill>
              </a:rPr>
              <a:t>DI</a:t>
            </a:r>
            <a:r>
              <a:rPr lang="it-IT" sz="3600" b="1" dirty="0" smtClean="0">
                <a:solidFill>
                  <a:schemeClr val="accent1"/>
                </a:solidFill>
              </a:rPr>
              <a:t> INCENTIVAZIONE</a:t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r>
              <a:rPr lang="it-IT" sz="2400" dirty="0" err="1" smtClean="0"/>
              <a:t>L.I.</a:t>
            </a:r>
            <a:r>
              <a:rPr lang="it-IT" sz="2400" dirty="0" smtClean="0"/>
              <a:t> 5.3.2.2 e </a:t>
            </a:r>
            <a:r>
              <a:rPr lang="it-IT" sz="2400" dirty="0" err="1" smtClean="0"/>
              <a:t>L.I.</a:t>
            </a:r>
            <a:r>
              <a:rPr lang="it-IT" sz="2400" dirty="0" smtClean="0"/>
              <a:t> 5.3.2.3</a:t>
            </a:r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264265"/>
            <a:ext cx="7480857" cy="3861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Pacchetti </a:t>
            </a:r>
            <a:r>
              <a:rPr lang="it-IT" b="1" dirty="0" smtClean="0"/>
              <a:t>Integrati </a:t>
            </a:r>
            <a:r>
              <a:rPr lang="it-IT" b="1" dirty="0"/>
              <a:t>di </a:t>
            </a:r>
            <a:r>
              <a:rPr lang="it-IT" b="1" dirty="0" smtClean="0"/>
              <a:t>Agevolazione </a:t>
            </a:r>
            <a:r>
              <a:rPr lang="it-IT" b="1" dirty="0"/>
              <a:t>(</a:t>
            </a:r>
            <a:r>
              <a:rPr lang="it-IT" b="1" dirty="0" smtClean="0"/>
              <a:t>PIA)</a:t>
            </a:r>
            <a:endParaRPr lang="it-IT" dirty="0"/>
          </a:p>
          <a:p>
            <a:pPr marL="0" indent="0">
              <a:buNone/>
            </a:pPr>
            <a:r>
              <a:rPr lang="it-IT" sz="2400" dirty="0"/>
              <a:t>che consentono la richiesta di contributi </a:t>
            </a:r>
            <a:r>
              <a:rPr lang="it-IT" sz="2400" dirty="0" smtClean="0"/>
              <a:t> attraverso </a:t>
            </a:r>
            <a:r>
              <a:rPr lang="it-IT" sz="2400" dirty="0"/>
              <a:t>la presentazione delle seguenti tipologie di Piani di sviluppo aziendale:</a:t>
            </a:r>
          </a:p>
          <a:p>
            <a:pPr lvl="0"/>
            <a:r>
              <a:rPr lang="it-IT" sz="2400" b="1" dirty="0" smtClean="0"/>
              <a:t>Piani </a:t>
            </a:r>
            <a:r>
              <a:rPr lang="it-IT" sz="2400" b="1" dirty="0"/>
              <a:t>di investimenti </a:t>
            </a:r>
            <a:r>
              <a:rPr lang="it-IT" sz="2400" b="1" dirty="0" smtClean="0"/>
              <a:t>produttivi </a:t>
            </a:r>
          </a:p>
          <a:p>
            <a:pPr lvl="0"/>
            <a:r>
              <a:rPr lang="it-IT" sz="2400" b="1" dirty="0" smtClean="0"/>
              <a:t>Piani </a:t>
            </a:r>
            <a:r>
              <a:rPr lang="it-IT" sz="2400" b="1" dirty="0"/>
              <a:t>di servizi </a:t>
            </a:r>
            <a:r>
              <a:rPr lang="it-IT" sz="2400" b="1" dirty="0" smtClean="0"/>
              <a:t>reali </a:t>
            </a:r>
            <a:endParaRPr lang="it-IT" sz="2400" b="1" dirty="0"/>
          </a:p>
          <a:p>
            <a:pPr lvl="0"/>
            <a:r>
              <a:rPr lang="it-IT" sz="2400" b="1" dirty="0"/>
              <a:t>Piani di formazione</a:t>
            </a:r>
          </a:p>
        </p:txBody>
      </p:sp>
    </p:spTree>
    <p:extLst>
      <p:ext uri="{BB962C8B-B14F-4D97-AF65-F5344CB8AC3E}">
        <p14:creationId xmlns:p14="http://schemas.microsoft.com/office/powerpoint/2010/main" xmlns="" val="16746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121265"/>
            <a:ext cx="7480857" cy="114300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/>
            </a:r>
            <a:br>
              <a:rPr lang="it-IT" sz="3600" b="1" dirty="0" smtClean="0">
                <a:solidFill>
                  <a:schemeClr val="accent1"/>
                </a:solidFill>
              </a:rPr>
            </a:b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762000"/>
            <a:ext cx="7480857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44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it-IT" sz="4400" b="1" dirty="0" smtClean="0">
                <a:solidFill>
                  <a:schemeClr val="accent1"/>
                </a:solidFill>
              </a:rPr>
              <a:t>AVVISO PUBBLICO </a:t>
            </a:r>
            <a:r>
              <a:rPr lang="it-IT" sz="4400" b="1" dirty="0" err="1" smtClean="0">
                <a:solidFill>
                  <a:schemeClr val="accent1"/>
                </a:solidFill>
              </a:rPr>
              <a:t>L.I.</a:t>
            </a:r>
            <a:r>
              <a:rPr lang="it-IT" sz="4400" b="1" dirty="0" smtClean="0">
                <a:solidFill>
                  <a:schemeClr val="accent1"/>
                </a:solidFill>
              </a:rPr>
              <a:t> 5.3.2.3</a:t>
            </a:r>
            <a:r>
              <a:rPr lang="it-IT" b="1" dirty="0" smtClean="0">
                <a:solidFill>
                  <a:schemeClr val="accent1"/>
                </a:solidFill>
              </a:rPr>
              <a:t/>
            </a:r>
            <a:br>
              <a:rPr lang="it-IT" b="1" dirty="0" smtClean="0">
                <a:solidFill>
                  <a:schemeClr val="accent1"/>
                </a:solidFill>
              </a:rPr>
            </a:br>
            <a:r>
              <a:rPr lang="it-IT" sz="2400" b="1" dirty="0" smtClean="0">
                <a:solidFill>
                  <a:schemeClr val="accent1"/>
                </a:solidFill>
              </a:rPr>
              <a:t/>
            </a:r>
            <a:br>
              <a:rPr lang="it-IT" sz="2400" b="1" dirty="0" smtClean="0">
                <a:solidFill>
                  <a:schemeClr val="accent1"/>
                </a:solidFill>
              </a:rPr>
            </a:br>
            <a:r>
              <a:rPr lang="it-IT" sz="3600" i="1" dirty="0" smtClean="0">
                <a:ea typeface="Calibri" pitchFamily="34" charset="0"/>
                <a:cs typeface="Times New Roman" pitchFamily="18" charset="0"/>
              </a:rPr>
              <a:t>“Azioni per la qualificazione, il potenziamento e l’innovazione dei sistemi di ospitalità delle Destinazioni Turistiche Regionali”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16746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121265"/>
            <a:ext cx="7480857" cy="1143000"/>
          </a:xfrm>
        </p:spPr>
        <p:txBody>
          <a:bodyPr>
            <a:normAutofit/>
          </a:bodyPr>
          <a:lstStyle/>
          <a:p>
            <a:pPr algn="l"/>
            <a:r>
              <a:rPr lang="it-IT" sz="2400" dirty="0" smtClean="0">
                <a:solidFill>
                  <a:srgbClr val="000000"/>
                </a:solidFill>
              </a:rPr>
              <a:t>AVVISO PUBBLICO </a:t>
            </a:r>
            <a:r>
              <a:rPr lang="it-IT" sz="2400" dirty="0" err="1" smtClean="0">
                <a:solidFill>
                  <a:srgbClr val="000000"/>
                </a:solidFill>
              </a:rPr>
              <a:t>L.I.</a:t>
            </a:r>
            <a:r>
              <a:rPr lang="it-IT" sz="2400" dirty="0" smtClean="0">
                <a:solidFill>
                  <a:srgbClr val="000000"/>
                </a:solidFill>
              </a:rPr>
              <a:t> 5.3.2.3</a:t>
            </a:r>
            <a:r>
              <a:rPr lang="it-IT" sz="3200" b="1" dirty="0" smtClean="0">
                <a:solidFill>
                  <a:schemeClr val="accent1"/>
                </a:solidFill>
              </a:rPr>
              <a:t/>
            </a:r>
            <a:br>
              <a:rPr lang="it-IT" sz="3200" b="1" dirty="0" smtClean="0">
                <a:solidFill>
                  <a:schemeClr val="accent1"/>
                </a:solidFill>
              </a:rPr>
            </a:br>
            <a:r>
              <a:rPr lang="it-IT" sz="3600" b="1" dirty="0" smtClean="0">
                <a:solidFill>
                  <a:schemeClr val="accent1"/>
                </a:solidFill>
              </a:rPr>
              <a:t>BENEFICIARI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1205942" y="2437260"/>
            <a:ext cx="7480857" cy="3688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PICCOLE E MEDIE IMPRESE</a:t>
            </a:r>
          </a:p>
          <a:p>
            <a:r>
              <a:rPr lang="it-IT" sz="2400" dirty="0" smtClean="0"/>
              <a:t>costituite in forma individuale, societaria, cooperativa o in forma consortile</a:t>
            </a:r>
          </a:p>
          <a:p>
            <a:pPr algn="just"/>
            <a:r>
              <a:rPr lang="it-IT" sz="2400" dirty="0" smtClean="0"/>
              <a:t>che svolgono “Attività ricettiva alberghiera” limitatamente ai codici ISTAT ATECO 2007 “Alberghi” 55.10.00 e “Villaggi Turistici” e 55.20.10.</a:t>
            </a:r>
            <a:endParaRPr lang="it-IT" sz="2400" b="1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5942" y="1121265"/>
            <a:ext cx="7480857" cy="1143000"/>
          </a:xfrm>
        </p:spPr>
        <p:txBody>
          <a:bodyPr>
            <a:normAutofit/>
          </a:bodyPr>
          <a:lstStyle/>
          <a:p>
            <a:pPr algn="l"/>
            <a:r>
              <a:rPr lang="it-IT" sz="2400" dirty="0">
                <a:solidFill>
                  <a:srgbClr val="000000"/>
                </a:solidFill>
              </a:rPr>
              <a:t>AVVISO PUBBLICO L.I. 5.3.2.3</a:t>
            </a:r>
            <a:r>
              <a:rPr lang="it-IT" sz="2400" b="1" dirty="0">
                <a:solidFill>
                  <a:schemeClr val="accent1"/>
                </a:solidFill>
              </a:rPr>
              <a:t/>
            </a:r>
            <a:br>
              <a:rPr lang="it-IT" sz="2400" b="1" dirty="0">
                <a:solidFill>
                  <a:schemeClr val="accent1"/>
                </a:solidFill>
              </a:rPr>
            </a:br>
            <a:r>
              <a:rPr lang="it-IT" sz="3600" b="1" dirty="0">
                <a:solidFill>
                  <a:schemeClr val="accent1"/>
                </a:solidFill>
              </a:rPr>
              <a:t>BENEFICIARI</a:t>
            </a:r>
          </a:p>
        </p:txBody>
      </p:sp>
      <p:sp>
        <p:nvSpPr>
          <p:cNvPr id="4" name="Sottotitolo 3"/>
          <p:cNvSpPr>
            <a:spLocks noGrp="1"/>
          </p:cNvSpPr>
          <p:nvPr>
            <p:ph idx="1"/>
          </p:nvPr>
        </p:nvSpPr>
        <p:spPr>
          <a:xfrm>
            <a:off x="914400" y="2437260"/>
            <a:ext cx="7772399" cy="36889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PICCOLE E MEDIE IMPRESE (PMI)</a:t>
            </a:r>
          </a:p>
          <a:p>
            <a:pPr marL="0" indent="0">
              <a:buNone/>
            </a:pPr>
            <a:r>
              <a:rPr lang="it-IT" sz="2400" dirty="0" smtClean="0"/>
              <a:t>con sede operativa in tutti i comuni ricadenti nelle aree   dei </a:t>
            </a:r>
            <a:r>
              <a:rPr lang="it-IT" sz="2400" dirty="0" err="1" smtClean="0"/>
              <a:t>PiSL</a:t>
            </a:r>
            <a:r>
              <a:rPr lang="it-IT" sz="2400" dirty="0" smtClean="0"/>
              <a:t> STL 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 </a:t>
            </a:r>
            <a:r>
              <a:rPr lang="it-IT" sz="2400" dirty="0"/>
              <a:t>finanziati con la delibera 466 del 19 ottobre 2012 </a:t>
            </a:r>
          </a:p>
          <a:p>
            <a:pPr marL="0" indent="0">
              <a:buNone/>
            </a:pPr>
            <a:r>
              <a:rPr lang="it-IT" sz="2000" dirty="0" smtClean="0"/>
              <a:t>(approvazione delle graduatorie dei Progetti integrati di sviluppo locale) </a:t>
            </a:r>
            <a:endParaRPr lang="it-I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22430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1084</Words>
  <Application>Microsoft Office PowerPoint</Application>
  <PresentationFormat>Presentazione su schermo (4:3)</PresentationFormat>
  <Paragraphs>114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Diapositiva 1</vt:lpstr>
      <vt:lpstr>PISL, AVVIATA LA SECONDA FASE</vt:lpstr>
      <vt:lpstr>Pisl “Antica Temesa” </vt:lpstr>
      <vt:lpstr>GLI IMPORTI </vt:lpstr>
      <vt:lpstr>LE RISORSE DISPONIBILI Pisl “Antica Temesa” </vt:lpstr>
      <vt:lpstr>LO STRUMENTO DI INCENTIVAZIONE L.I. 5.3.2.2 e L.I. 5.3.2.3 </vt:lpstr>
      <vt:lpstr> </vt:lpstr>
      <vt:lpstr>AVVISO PUBBLICO L.I. 5.3.2.3 BENEFICIARI</vt:lpstr>
      <vt:lpstr>AVVISO PUBBLICO L.I. 5.3.2.3 BENEFICIARI</vt:lpstr>
      <vt:lpstr>AVVISO PUBBLICO L.I. 5.3.2.3 FORMA E INTENSITÀ DELL’AIUTO</vt:lpstr>
      <vt:lpstr>AVVISO PUBBLICO L.I. 5.3.2.3 FORMA E INTENSITÀ DELL’AIUTO  PIANO INVESTIMENTI PRODUTTIVI</vt:lpstr>
      <vt:lpstr>AVVISO PUBBLICO L.I. 5.3.2.3 FORMA E INTENSITÀ DELL’AIUTO  PIANO DEI SERVIZI REALI</vt:lpstr>
      <vt:lpstr>AVVISO PUBBLICO L.I. 5.3.2.3 INTERVENTI FINANZIABILI </vt:lpstr>
      <vt:lpstr>AVVISO PUBBLICO L.I. 5.3.2.3 INTERVENTI FINANZIABILI </vt:lpstr>
      <vt:lpstr>Diapositiva 15</vt:lpstr>
      <vt:lpstr> AVVISO PUBBLICO L.I. 5.3.2.2 BENEFICIARI </vt:lpstr>
      <vt:lpstr>AVVISO PUBBLICO L.I. 5.3.2.2 INTERVENTI FINANZIABILI </vt:lpstr>
      <vt:lpstr>AVVISO PUBBLICO L.I. 5.3.2.2 FORMA E INTENSITÀ DELL’AIUTO</vt:lpstr>
      <vt:lpstr>AVVISO PUBBLICO L.I. 5.3.2.2 FORMA E INTENSITÀ DELL’AIUTO  PIANO INVESTIMENTI PRODUTTIVI</vt:lpstr>
      <vt:lpstr>AVVISO PUBBLICO L.I. 5.3.2.2 FORMA E INTENSITÀ DELL’AIUTO  PIANI DEI SERVIZI REALI</vt:lpstr>
      <vt:lpstr>PRESENTAZIONE DELLE DOMANDE DI AGEVOLAZIONE</vt:lpstr>
      <vt:lpstr>TEMPI PER LA VALUTAZIONE</vt:lpstr>
    </vt:vector>
  </TitlesOfParts>
  <Company>Phantom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Luther Blisset</dc:creator>
  <cp:lastModifiedBy>Samsung</cp:lastModifiedBy>
  <cp:revision>161</cp:revision>
  <dcterms:created xsi:type="dcterms:W3CDTF">2013-10-10T08:37:26Z</dcterms:created>
  <dcterms:modified xsi:type="dcterms:W3CDTF">2014-02-19T17:38:13Z</dcterms:modified>
</cp:coreProperties>
</file>