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7" r:id="rId2"/>
    <p:sldId id="1195" r:id="rId3"/>
    <p:sldId id="1203" r:id="rId4"/>
    <p:sldId id="1233" r:id="rId5"/>
    <p:sldId id="1209" r:id="rId6"/>
    <p:sldId id="1210" r:id="rId7"/>
    <p:sldId id="1211" r:id="rId8"/>
    <p:sldId id="1212" r:id="rId9"/>
    <p:sldId id="1213" r:id="rId10"/>
    <p:sldId id="1214" r:id="rId11"/>
    <p:sldId id="1215" r:id="rId12"/>
    <p:sldId id="1217" r:id="rId13"/>
    <p:sldId id="1227" r:id="rId14"/>
    <p:sldId id="1218" r:id="rId15"/>
    <p:sldId id="1219" r:id="rId16"/>
    <p:sldId id="1220" r:id="rId17"/>
    <p:sldId id="1221" r:id="rId18"/>
    <p:sldId id="1222" r:id="rId19"/>
    <p:sldId id="1223" r:id="rId20"/>
    <p:sldId id="1234" r:id="rId21"/>
    <p:sldId id="1237" r:id="rId22"/>
    <p:sldId id="1238" r:id="rId23"/>
    <p:sldId id="1236" r:id="rId24"/>
    <p:sldId id="1231" r:id="rId25"/>
    <p:sldId id="1232" r:id="rId26"/>
    <p:sldId id="1204" r:id="rId27"/>
    <p:sldId id="1239" r:id="rId28"/>
    <p:sldId id="1186" r:id="rId29"/>
    <p:sldId id="1187" r:id="rId30"/>
    <p:sldId id="1206" r:id="rId31"/>
    <p:sldId id="1192" r:id="rId32"/>
    <p:sldId id="1228" r:id="rId33"/>
    <p:sldId id="1229" r:id="rId34"/>
    <p:sldId id="1230" r:id="rId35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1047D"/>
    <a:srgbClr val="3399FF"/>
    <a:srgbClr val="D0C2BA"/>
    <a:srgbClr val="D0F4F1"/>
    <a:srgbClr val="FF6600"/>
    <a:srgbClr val="6699FF"/>
    <a:srgbClr val="FFFFFF"/>
    <a:srgbClr val="41DFDF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09" autoAdjust="0"/>
    <p:restoredTop sz="93813" autoAdjust="0"/>
  </p:normalViewPr>
  <p:slideViewPr>
    <p:cSldViewPr snapToGrid="0">
      <p:cViewPr>
        <p:scale>
          <a:sx n="90" d="100"/>
          <a:sy n="90" d="100"/>
        </p:scale>
        <p:origin x="-768" y="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716"/>
    </p:cViewPr>
  </p:sorterViewPr>
  <p:notesViewPr>
    <p:cSldViewPr snapToGrid="0">
      <p:cViewPr varScale="1">
        <p:scale>
          <a:sx n="61" d="100"/>
          <a:sy n="61" d="100"/>
        </p:scale>
        <p:origin x="-2874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174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32" y="0"/>
            <a:ext cx="2945660" cy="496174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699EE097-9F77-4A70-9772-8B35F6B52FFB}" type="datetimeFigureOut">
              <a:rPr lang="it-IT" smtClean="0"/>
              <a:pPr/>
              <a:t>06/08/2012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467"/>
            <a:ext cx="2945660" cy="496173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32" y="9430467"/>
            <a:ext cx="2945660" cy="496173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0C346239-C37E-4665-8E09-EF268433218E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211311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412"/>
          </a:xfrm>
          <a:prstGeom prst="rect">
            <a:avLst/>
          </a:prstGeom>
        </p:spPr>
        <p:txBody>
          <a:bodyPr vert="horz" lIns="91247" tIns="45621" rIns="91247" bIns="45621" rtlCol="0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7" y="1"/>
            <a:ext cx="2945660" cy="496412"/>
          </a:xfrm>
          <a:prstGeom prst="rect">
            <a:avLst/>
          </a:prstGeom>
        </p:spPr>
        <p:txBody>
          <a:bodyPr vert="horz" lIns="91247" tIns="45621" rIns="91247" bIns="45621" rtlCol="0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AD93D2B-B1EB-44C0-91E3-C6723DF62638}" type="datetimeFigureOut">
              <a:rPr lang="it-IT" smtClean="0"/>
              <a:pPr/>
              <a:t>06/08/2012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7" tIns="45621" rIns="91247" bIns="45621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12"/>
            <a:ext cx="5438140" cy="4467701"/>
          </a:xfrm>
          <a:prstGeom prst="rect">
            <a:avLst/>
          </a:prstGeom>
        </p:spPr>
        <p:txBody>
          <a:bodyPr vert="horz" lIns="91247" tIns="45621" rIns="91247" bIns="45621" rtlCol="0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60" cy="496412"/>
          </a:xfrm>
          <a:prstGeom prst="rect">
            <a:avLst/>
          </a:prstGeom>
        </p:spPr>
        <p:txBody>
          <a:bodyPr vert="horz" lIns="91247" tIns="45621" rIns="91247" bIns="45621" rtlCol="0" anchor="b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7" y="9430092"/>
            <a:ext cx="2945660" cy="496412"/>
          </a:xfrm>
          <a:prstGeom prst="rect">
            <a:avLst/>
          </a:prstGeom>
        </p:spPr>
        <p:txBody>
          <a:bodyPr vert="horz" lIns="91247" tIns="45621" rIns="91247" bIns="45621" rtlCol="0" anchor="b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55C1234-25D1-4453-95A9-70627846157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042868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17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19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553592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553592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25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26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27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28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29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30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31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32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33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34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5359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DF9A1-5ECD-4052-9523-D7DE72E536BE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DE9D1A-AD53-4881-B99B-6086564511B3}" type="datetime1">
              <a:rPr lang="it-IT" smtClean="0"/>
              <a:pPr/>
              <a:t>06/08/2012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965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34627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 pitchFamily="18" charset="0"/>
              </a:defRPr>
            </a:lvl1pPr>
            <a:lvl2pPr>
              <a:defRPr>
                <a:latin typeface="Times New Roman" pitchFamily="18" charset="0"/>
              </a:defRPr>
            </a:lvl2pPr>
            <a:lvl3pPr>
              <a:defRPr>
                <a:latin typeface="Times New Roman" pitchFamily="18" charset="0"/>
              </a:defRPr>
            </a:lvl3pPr>
            <a:lvl4pPr>
              <a:defRPr>
                <a:latin typeface="Times New Roman" pitchFamily="18" charset="0"/>
              </a:defRPr>
            </a:lvl4pPr>
            <a:lvl5pPr>
              <a:defRPr>
                <a:latin typeface="Times New Roman" pitchFamily="18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6476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Times New Roman" pitchFamily="18" charset="0"/>
              </a:defRPr>
            </a:lvl1pPr>
            <a:lvl2pPr>
              <a:defRPr>
                <a:latin typeface="Times New Roman" pitchFamily="18" charset="0"/>
              </a:defRPr>
            </a:lvl2pPr>
            <a:lvl3pPr>
              <a:defRPr>
                <a:latin typeface="Times New Roman" pitchFamily="18" charset="0"/>
              </a:defRPr>
            </a:lvl3pPr>
            <a:lvl4pPr>
              <a:defRPr>
                <a:latin typeface="Times New Roman" pitchFamily="18" charset="0"/>
              </a:defRPr>
            </a:lvl4pPr>
            <a:lvl5pPr>
              <a:defRPr>
                <a:latin typeface="Times New Roman" pitchFamily="18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40362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  <a:lvl2pPr>
              <a:defRPr>
                <a:latin typeface="Times New Roman" pitchFamily="18" charset="0"/>
              </a:defRPr>
            </a:lvl2pPr>
            <a:lvl3pPr>
              <a:defRPr>
                <a:latin typeface="Times New Roman" pitchFamily="18" charset="0"/>
              </a:defRPr>
            </a:lvl3pPr>
            <a:lvl4pPr>
              <a:defRPr>
                <a:latin typeface="Times New Roman" pitchFamily="18" charset="0"/>
              </a:defRPr>
            </a:lvl4pPr>
            <a:lvl5pPr>
              <a:defRPr>
                <a:latin typeface="Times New Roman" pitchFamily="18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00005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0729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Times New Roman" pitchFamily="18" charset="0"/>
              </a:defRPr>
            </a:lvl1pPr>
            <a:lvl2pPr>
              <a:defRPr sz="2400">
                <a:latin typeface="Times New Roman" pitchFamily="18" charset="0"/>
              </a:defRPr>
            </a:lvl2pPr>
            <a:lvl3pPr>
              <a:defRPr sz="2000">
                <a:latin typeface="Times New Roman" pitchFamily="18" charset="0"/>
              </a:defRPr>
            </a:lvl3pPr>
            <a:lvl4pPr>
              <a:defRPr sz="1800">
                <a:latin typeface="Times New Roman" pitchFamily="18" charset="0"/>
              </a:defRPr>
            </a:lvl4pPr>
            <a:lvl5pPr>
              <a:defRPr sz="1800">
                <a:latin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Times New Roman" pitchFamily="18" charset="0"/>
              </a:defRPr>
            </a:lvl1pPr>
            <a:lvl2pPr>
              <a:defRPr sz="2400">
                <a:latin typeface="Times New Roman" pitchFamily="18" charset="0"/>
              </a:defRPr>
            </a:lvl2pPr>
            <a:lvl3pPr>
              <a:defRPr sz="2000">
                <a:latin typeface="Times New Roman" pitchFamily="18" charset="0"/>
              </a:defRPr>
            </a:lvl3pPr>
            <a:lvl4pPr>
              <a:defRPr sz="1800">
                <a:latin typeface="Times New Roman" pitchFamily="18" charset="0"/>
              </a:defRPr>
            </a:lvl4pPr>
            <a:lvl5pPr>
              <a:defRPr sz="1800">
                <a:latin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46094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imes New Roman" pitchFamily="18" charset="0"/>
              </a:defRPr>
            </a:lvl1pPr>
            <a:lvl2pPr>
              <a:defRPr sz="2000">
                <a:latin typeface="Times New Roman" pitchFamily="18" charset="0"/>
              </a:defRPr>
            </a:lvl2pPr>
            <a:lvl3pPr>
              <a:defRPr sz="1800">
                <a:latin typeface="Times New Roman" pitchFamily="18" charset="0"/>
              </a:defRPr>
            </a:lvl3pPr>
            <a:lvl4pPr>
              <a:defRPr sz="1600">
                <a:latin typeface="Times New Roman" pitchFamily="18" charset="0"/>
              </a:defRPr>
            </a:lvl4pPr>
            <a:lvl5pPr>
              <a:defRPr sz="160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imes New Roman" pitchFamily="18" charset="0"/>
              </a:defRPr>
            </a:lvl1pPr>
            <a:lvl2pPr>
              <a:defRPr sz="2000">
                <a:latin typeface="Times New Roman" pitchFamily="18" charset="0"/>
              </a:defRPr>
            </a:lvl2pPr>
            <a:lvl3pPr>
              <a:defRPr sz="1800">
                <a:latin typeface="Times New Roman" pitchFamily="18" charset="0"/>
              </a:defRPr>
            </a:lvl3pPr>
            <a:lvl4pPr>
              <a:defRPr sz="1600">
                <a:latin typeface="Times New Roman" pitchFamily="18" charset="0"/>
              </a:defRPr>
            </a:lvl4pPr>
            <a:lvl5pPr>
              <a:defRPr sz="160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99868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79496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90237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Times New Roman" pitchFamily="18" charset="0"/>
              </a:defRPr>
            </a:lvl1pPr>
            <a:lvl2pPr>
              <a:defRPr sz="2800">
                <a:latin typeface="Times New Roman" pitchFamily="18" charset="0"/>
              </a:defRPr>
            </a:lvl2pPr>
            <a:lvl3pPr>
              <a:defRPr sz="2400">
                <a:latin typeface="Times New Roman" pitchFamily="18" charset="0"/>
              </a:defRPr>
            </a:lvl3pPr>
            <a:lvl4pPr>
              <a:defRPr sz="2000">
                <a:latin typeface="Times New Roman" pitchFamily="18" charset="0"/>
              </a:defRPr>
            </a:lvl4pPr>
            <a:lvl5pPr>
              <a:defRPr sz="2000">
                <a:latin typeface="Times New Roman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80812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Times New Roman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33705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75854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831274" y="1995053"/>
            <a:ext cx="7552706" cy="30044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it-IT" sz="2600" b="1" dirty="0" smtClean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it-IT" sz="2600" b="1" dirty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it-IT" sz="2600" b="1" dirty="0" smtClean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it-IT" sz="2600" b="1" dirty="0" smtClean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it-IT" sz="2400" b="1" dirty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Proposte di allocazione </a:t>
            </a:r>
            <a:r>
              <a:rPr lang="it-IT" sz="24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risorse FAS 2000/2006</a:t>
            </a:r>
            <a:endParaRPr lang="it-IT" sz="2400" b="1" dirty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it-IT" sz="900" b="1" dirty="0" smtClean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it-IT" b="1" dirty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(Delibera CIPE del 3 agosto 2012)</a:t>
            </a:r>
          </a:p>
          <a:p>
            <a:pPr lvl="0" algn="ctr">
              <a:spcBef>
                <a:spcPct val="0"/>
              </a:spcBef>
              <a:defRPr/>
            </a:pPr>
            <a:endParaRPr lang="it-IT" i="1" dirty="0" smtClean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it-IT" i="1" dirty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it-IT" i="1" dirty="0" smtClean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it-IT" i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Conferenza stampa del 7 agosto 2012</a:t>
            </a:r>
          </a:p>
          <a:p>
            <a:pPr lvl="0" algn="ctr">
              <a:spcBef>
                <a:spcPct val="0"/>
              </a:spcBef>
              <a:defRPr/>
            </a:pPr>
            <a:endParaRPr lang="it-IT" sz="2600" dirty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it-IT" sz="2600" b="1" dirty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>
          <a:xfrm>
            <a:off x="6553200" y="6344474"/>
            <a:ext cx="2133600" cy="365125"/>
          </a:xfrm>
        </p:spPr>
        <p:txBody>
          <a:bodyPr/>
          <a:lstStyle/>
          <a:p>
            <a:fld id="{27E52559-029B-4D32-BA07-8C660B3C83CF}" type="slidenum">
              <a:rPr lang="it-IT" smtClean="0"/>
              <a:pPr/>
              <a:t>1</a:t>
            </a:fld>
            <a:endParaRPr lang="it-IT" dirty="0"/>
          </a:p>
        </p:txBody>
      </p:sp>
      <p:grpSp>
        <p:nvGrpSpPr>
          <p:cNvPr id="12" name="Gruppo 11"/>
          <p:cNvGrpSpPr/>
          <p:nvPr/>
        </p:nvGrpSpPr>
        <p:grpSpPr>
          <a:xfrm>
            <a:off x="179513" y="171655"/>
            <a:ext cx="8732912" cy="938416"/>
            <a:chOff x="179513" y="171655"/>
            <a:chExt cx="8732912" cy="938416"/>
          </a:xfrm>
        </p:grpSpPr>
        <p:pic>
          <p:nvPicPr>
            <p:cNvPr id="15" name="Picture 1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05909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76905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3" y="371175"/>
              <a:ext cx="486316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=""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497277" y="171655"/>
              <a:ext cx="5415148" cy="938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05739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49795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Settore Interventi di qualificazione urbana</a:t>
            </a:r>
            <a:endParaRPr kumimoji="0" lang="it-IT" sz="2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10</a:t>
            </a:fld>
            <a:endParaRPr lang="it-IT" dirty="0"/>
          </a:p>
        </p:txBody>
      </p:sp>
      <p:grpSp>
        <p:nvGrpSpPr>
          <p:cNvPr id="15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7577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28153" y="1268628"/>
            <a:ext cx="8332322" cy="37101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Realizzazione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parcheggio multipiano di Scilla </a:t>
            </a:r>
            <a:endParaRPr lang="it-IT" sz="16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8153" y="1754925"/>
            <a:ext cx="8481478" cy="4815996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Realizzazione di un parcheggio multipiano ed interventi sulla viabilità connessa al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porto – Scilla (RC) </a:t>
            </a: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attuatore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Comune di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Scilla (RC)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intervento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5,00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Il parcheggio multipiano, unitamente ad interventi finalizzati a garantire efficaci collegamenti con la zona portuale, consentirà di allentare la congestione della viabilità e garantire un incremento consistente del servizio di parcheggio per i turisti e i bagnanti, stimabili mediamente tra le 15.000 e le 20.000 presenze giornaliere. </a:t>
            </a:r>
          </a:p>
          <a:p>
            <a:pPr marL="449263" marR="0" lvl="0" indent="-449263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11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23834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268628"/>
            <a:ext cx="8332322" cy="48629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Sistemazione arredo urbano di S. Marco Argentano (CS)</a:t>
            </a:r>
            <a:endParaRPr lang="it-IT" sz="16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8153" y="1754925"/>
            <a:ext cx="8481478" cy="4815996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Interventi di sistemazione delle strade interne, realizzazione di piazze e parcheggi con relativi elementi di arredo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urbano -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San Marco Argentano (CS) 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attuatore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Comune di San Marco Argentano (CS) 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intervento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2,83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Miglioramento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ed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efficientamento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della dotazione infrastrutturale, e garanzia di posti auto per i cittadini, per i turisti e per gli utenti in genere, con conseguenze positive per l’economia del borgo normanno, caratterizzata prevalentemente da piccole attività artigiane e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commerciali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e da una ampia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zona industriale.</a:t>
            </a: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12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89918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268628"/>
            <a:ext cx="8332322" cy="49637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Riqualificazione urbana di Cosenza</a:t>
            </a:r>
            <a:endParaRPr lang="it-IT" sz="16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8153" y="1629563"/>
            <a:ext cx="8481478" cy="5015786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Riqualificazione della confluenza dei fiumi Crati e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Busento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e realizzazione del Museo di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Alarico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attuatore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Comune di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Cosenza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intervento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7,00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iqualificare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un’area che introduce sia fisicamente che visivamente nel Centro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storico;</a:t>
            </a: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riconnettere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la parte nuova della città a quella antica incentivando la frequentazione turistica e cittadina di un luogo cardine non soltanto dal punto di vista urbanistico, ma anche dai punti di vista storico, sociale ed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economico;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ecuperare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spazi da destinare alla mobilità sostenibile “da” e “per” il Centro storico.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13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43896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49795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Settore Infrastrutture Trasporto</a:t>
            </a:r>
            <a:endParaRPr kumimoji="0" lang="it-IT" sz="2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14</a:t>
            </a:fld>
            <a:endParaRPr lang="it-IT" dirty="0"/>
          </a:p>
        </p:txBody>
      </p:sp>
      <p:grpSp>
        <p:nvGrpSpPr>
          <p:cNvPr id="15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5838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77309" y="1268628"/>
            <a:ext cx="8332322" cy="48629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Realizzazione arteria stradale ad Acri (CS) </a:t>
            </a:r>
            <a:endParaRPr lang="it-IT" sz="16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8153" y="1754925"/>
            <a:ext cx="8481478" cy="4815996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Strada comunale Acri – La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Mucone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– Serricella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attuatore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Comune di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Acri (CS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intervento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30,00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La realizzazione dell’opera in progetto ha come obiettivo primario quello della sicurezza stradale, considerato che l’unica viabilità di collegamento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esistente, tra il centro urbano e la località «La 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Mucone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», presenta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notevoli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pericoli.</a:t>
            </a: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15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94925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49795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Settore Infrastrutture Viabilità</a:t>
            </a:r>
            <a:endParaRPr kumimoji="0" lang="it-IT" sz="2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16</a:t>
            </a:fld>
            <a:endParaRPr lang="it-IT" dirty="0"/>
          </a:p>
        </p:txBody>
      </p:sp>
      <p:grpSp>
        <p:nvGrpSpPr>
          <p:cNvPr id="15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9027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268628"/>
            <a:ext cx="8332322" cy="37101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Collegamento Pizzo Calabro – Vibo Marina</a:t>
            </a:r>
            <a:endParaRPr lang="it-IT" sz="16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8153" y="1754925"/>
            <a:ext cx="8481478" cy="4815996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Realizzazione di una passeggiata turistica ed annessa pista ciclabile tra Vibo Marina e Pizzo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Calabro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attuatore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Provincia di Vibo Valentia  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intervento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5,00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Realizzare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un collegamento pedonale e ciclabile tra Vibo Marina e Pizzo Calabro, di lunghezza pari a circa 6 km costituito da un tracciato con tappe, soste, piazze e slarghi.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La finalità primaria dell’intervento è quella di creare una via di comunicazione, inserita in un contesto paesaggistico e naturalistico di sicuro effetto, tra due zone ad alta vocazione turistica. 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17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89490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49795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Settore Infrastrutture Università</a:t>
            </a:r>
            <a:endParaRPr kumimoji="0" lang="it-IT" sz="2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18</a:t>
            </a:fld>
            <a:endParaRPr lang="it-IT" dirty="0"/>
          </a:p>
        </p:txBody>
      </p:sp>
      <p:grpSp>
        <p:nvGrpSpPr>
          <p:cNvPr id="15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24337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268628"/>
            <a:ext cx="8332322" cy="36093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Interventi infrastrutturali UNICAL</a:t>
            </a:r>
            <a:endParaRPr lang="it-IT" sz="16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8153" y="1629563"/>
            <a:ext cx="8481478" cy="4815996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Potenziamento del polo di innovazione e trasferimento tecnologico dell’Università della Calabria verso un  sistema integrato Università-CNR di attrazione di impresa e di incubazione di 1^ e 2^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livello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attuatore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Università degli Studi della Calabria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intervento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6,00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umento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dell'occupazione qualificata di tecnici, laureati  e dottori di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ricerca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ttrazione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di investimenti privati su attività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innovative;</a:t>
            </a: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otenziamento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della presenza di imprese innovative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esterne;</a:t>
            </a: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pertura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ai circuiti internazionali della ricerca e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innovazione.</a:t>
            </a: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19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60819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331319"/>
            <a:ext cx="8154104" cy="46185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Allocazione delle risorse </a:t>
            </a:r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residue del </a:t>
            </a:r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FAS 2000/2006</a:t>
            </a:r>
            <a:endParaRPr lang="it-IT" sz="18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07577" y="2275934"/>
            <a:ext cx="8481478" cy="4441371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4012" lvl="1" indent="0" algn="just">
              <a:buClr>
                <a:srgbClr val="00007D"/>
              </a:buClr>
              <a:buNone/>
            </a:pPr>
            <a:r>
              <a:rPr lang="it-IT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Il totale delle risorse residue, provenienti dalla programmazione FAS 2000/2006, ammontano complessivamente a circa </a:t>
            </a:r>
            <a:r>
              <a:rPr lang="it-IT" sz="16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311 </a:t>
            </a:r>
            <a:r>
              <a:rPr lang="it-IT" sz="1600" b="1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M€</a:t>
            </a:r>
            <a:r>
              <a:rPr lang="it-IT" sz="16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allocate dal CIPE come di seguito indicato:</a:t>
            </a:r>
          </a:p>
          <a:p>
            <a:pPr marL="354012" lvl="1" indent="0" algn="just">
              <a:buClr>
                <a:srgbClr val="00007D"/>
              </a:buClr>
              <a:buNone/>
            </a:pPr>
            <a:endParaRPr lang="it-IT" sz="160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9762" lvl="1" algn="just">
              <a:buClr>
                <a:srgbClr val="00007D"/>
              </a:buClr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190 </a:t>
            </a:r>
            <a:r>
              <a:rPr lang="it-IT" sz="1600" b="1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M€</a:t>
            </a:r>
            <a:r>
              <a:rPr lang="it-IT" sz="16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sono destinati alla realizzazione di “</a:t>
            </a:r>
            <a:r>
              <a:rPr lang="it-IT" sz="16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nuovi interventi strategici</a:t>
            </a:r>
            <a:r>
              <a:rPr lang="it-IT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”; </a:t>
            </a:r>
          </a:p>
          <a:p>
            <a:pPr marL="639762" lvl="1" algn="just">
              <a:buClr>
                <a:srgbClr val="00007D"/>
              </a:buClr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68</a:t>
            </a:r>
            <a:r>
              <a:rPr lang="it-IT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M€</a:t>
            </a:r>
            <a:r>
              <a:rPr lang="it-IT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sono destinati alla </a:t>
            </a:r>
            <a:r>
              <a:rPr lang="it-IT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realizzazione di </a:t>
            </a:r>
            <a:r>
              <a:rPr lang="it-IT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sz="16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nuovi interventi ambientali</a:t>
            </a:r>
            <a:r>
              <a:rPr lang="it-IT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” finalizzati alla manutenzione straordinaria del territorio (bonifiche, rifiuti, sistema idrico integrato, difesa suolo e forestazione);</a:t>
            </a:r>
          </a:p>
          <a:p>
            <a:pPr marL="639762" lvl="1" algn="just">
              <a:buClr>
                <a:srgbClr val="00007D"/>
              </a:buClr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53 </a:t>
            </a:r>
            <a:r>
              <a:rPr lang="it-IT" sz="1600" b="1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M€</a:t>
            </a:r>
            <a:r>
              <a:rPr lang="it-IT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da riprogrammare direttamente </a:t>
            </a:r>
            <a:r>
              <a:rPr lang="it-IT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attraverso il Tavolo </a:t>
            </a:r>
            <a:r>
              <a:rPr lang="it-IT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dei sottoscrittori dei diversi APQ.</a:t>
            </a:r>
          </a:p>
          <a:p>
            <a:pPr marL="639762" lvl="1" algn="just">
              <a:buClr>
                <a:srgbClr val="00007D"/>
              </a:buClr>
              <a:buFont typeface="Arial" pitchFamily="34" charset="0"/>
              <a:buChar char="•"/>
            </a:pPr>
            <a:endParaRPr lang="it-IT" sz="160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9762" lvl="1" algn="just">
              <a:buClr>
                <a:srgbClr val="00007D"/>
              </a:buClr>
              <a:buNone/>
            </a:pPr>
            <a:endParaRPr lang="it-IT" sz="160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2" lvl="1" indent="0" algn="just">
              <a:buClr>
                <a:srgbClr val="00007D"/>
              </a:buClr>
              <a:buNone/>
            </a:pPr>
            <a:endParaRPr lang="it-IT" sz="160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9263" marR="0" lvl="0" indent="-449263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2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41199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49795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Settore Promozione di Imprese</a:t>
            </a:r>
            <a:endParaRPr kumimoji="0" lang="it-IT" sz="2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20</a:t>
            </a:fld>
            <a:endParaRPr lang="it-IT" dirty="0"/>
          </a:p>
        </p:txBody>
      </p:sp>
      <p:grpSp>
        <p:nvGrpSpPr>
          <p:cNvPr id="2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24337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268628"/>
            <a:ext cx="8332322" cy="74203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Aiuti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alle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PMI</a:t>
            </a:r>
            <a:endParaRPr lang="it-IT" sz="16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8153" y="1754925"/>
            <a:ext cx="8481478" cy="462461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Bando per aiuti alle PMI (Area della Provincia di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Vibo Valentia colpita da eventi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alluvionali)</a:t>
            </a: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lang="it-IT" sz="1600" b="1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attuatore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Regione Calabria </a:t>
            </a:r>
            <a:r>
              <a:rPr lang="it-IT" sz="1600" dirty="0"/>
              <a:t> </a:t>
            </a:r>
            <a:endParaRPr lang="it-IT" sz="1600" dirty="0" smtClean="0"/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intervento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7,00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Ripristinare una corretta attività di investimento imprenditoriale nell’area, con aiuti rivolti all’imprese del turistiche dell’Area di Vibo Valentia colpita da eventi alluvionali, per ottenere un credito a più basso tasso di interesse adeguatamente supportato da garanzie pubbliche, al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fine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di supportare  la ripresa produttiva e il livello occupazionale.</a:t>
            </a:r>
          </a:p>
          <a:p>
            <a:pPr marL="0" marR="0" lvl="0" indent="0" algn="just" eaLnBrk="1" hangingPunct="1">
              <a:lnSpc>
                <a:spcPct val="100000"/>
              </a:lnSpc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9263" marR="0" lvl="0" indent="-449263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21</a:t>
            </a:fld>
            <a:endParaRPr lang="it-IT" dirty="0"/>
          </a:p>
        </p:txBody>
      </p:sp>
      <p:grpSp>
        <p:nvGrpSpPr>
          <p:cNvPr id="2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446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49795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Settore </a:t>
            </a:r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Sicurezza e Legalità</a:t>
            </a:r>
            <a:endParaRPr kumimoji="0" lang="it-IT" sz="2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22</a:t>
            </a:fld>
            <a:endParaRPr lang="it-IT" dirty="0"/>
          </a:p>
        </p:txBody>
      </p:sp>
      <p:grpSp>
        <p:nvGrpSpPr>
          <p:cNvPr id="2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24337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268628"/>
            <a:ext cx="8332322" cy="74203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Riqualificazione e adeguamento Strutture Forze dell’Ordine</a:t>
            </a:r>
            <a:endParaRPr lang="it-IT" sz="16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8153" y="1754925"/>
            <a:ext cx="8481478" cy="462461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Riqualificazione ed adeguamento funzionale ex Caserma 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Mezzacapo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 (Reggio Calabria)</a:t>
            </a: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attuatore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Prefettura di Reggio Calabria</a:t>
            </a:r>
            <a:r>
              <a:rPr lang="it-IT" sz="1600" dirty="0"/>
              <a:t> </a:t>
            </a:r>
            <a:endParaRPr lang="it-IT" sz="1600" dirty="0" smtClean="0"/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intervento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0,7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Gli interventi integrativi e di completamento previsti consentiranno di apportare funzionalità operativa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all’opera,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migliorare la qualità dei servizi offerti all’utenza e garantire un maggiore livello di sicurezza in ossequio all’attuale normativa vigente.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eaLnBrk="1" hangingPunct="1">
              <a:lnSpc>
                <a:spcPct val="100000"/>
              </a:lnSpc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9263" marR="0" lvl="0" indent="-449263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23</a:t>
            </a:fld>
            <a:endParaRPr lang="it-IT" dirty="0"/>
          </a:p>
        </p:txBody>
      </p:sp>
      <p:grpSp>
        <p:nvGrpSpPr>
          <p:cNvPr id="2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9116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49795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Settore Recupero Centri Storici</a:t>
            </a:r>
            <a:endParaRPr kumimoji="0" lang="it-IT" sz="2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24</a:t>
            </a:fld>
            <a:endParaRPr lang="it-IT" dirty="0"/>
          </a:p>
        </p:txBody>
      </p:sp>
      <p:grpSp>
        <p:nvGrpSpPr>
          <p:cNvPr id="2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97017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331318"/>
            <a:ext cx="8332322" cy="74203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Riqualificazione, Recupero e Valorizzazione dei Centri Storici della Calabria</a:t>
            </a:r>
            <a:endParaRPr lang="it-IT" sz="16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8153" y="1765550"/>
            <a:ext cx="8481478" cy="4441371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Progetti Integrati per la riqualificazione, recupero e valorizzazione dei Centri Storici della Calabria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attuatore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Comuni o raggruppamenti di Comuni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intervento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97,8 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M€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La realizzazione dei 170 interventi programmati mirano:</a:t>
            </a:r>
          </a:p>
          <a:p>
            <a:pPr algn="just" eaLnBrk="1" hangingPunct="1">
              <a:buClr>
                <a:srgbClr val="00007D"/>
              </a:buClr>
              <a:buSzPct val="100000"/>
              <a:buFont typeface="Arial" pitchFamily="34" charset="0"/>
              <a:buChar char="•"/>
              <a:tabLst>
                <a:tab pos="446088" algn="l"/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lla conservazione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, recupero, riqualificazione, riuso, potenziamento, valorizzazione e specializzazione del patrimonio edilizio, architettonico e urbano dei Centri Storici; </a:t>
            </a:r>
          </a:p>
          <a:p>
            <a:pPr algn="just" eaLnBrk="1" hangingPunct="1">
              <a:buClr>
                <a:srgbClr val="00007D"/>
              </a:buClr>
              <a:buSzPct val="100000"/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 miglioramento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della dotazione dei servizi finalizzata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 innalzare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la qualità della vita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e definire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nuove destinazioni funzionali dei patrimoni immobiliari pubblici abbandonati, secondo un piano complessivo di riassetto e attrazione di nuove funzioni e attività.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endParaRPr lang="it-IT" sz="1600" dirty="0" smtClean="0">
              <a:latin typeface="Calibri"/>
              <a:ea typeface="Times New Roman"/>
              <a:cs typeface="Times New Roman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49263" marR="0" lvl="0" indent="-449263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25</a:t>
            </a:fld>
            <a:endParaRPr lang="it-IT" dirty="0"/>
          </a:p>
        </p:txBody>
      </p:sp>
      <p:grpSp>
        <p:nvGrpSpPr>
          <p:cNvPr id="2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46399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12582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Proposte di allocazione </a:t>
            </a:r>
          </a:p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nuovi “interventi ambientali”</a:t>
            </a: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26</a:t>
            </a:fld>
            <a:endParaRPr lang="it-IT" dirty="0"/>
          </a:p>
        </p:txBody>
      </p:sp>
      <p:grpSp>
        <p:nvGrpSpPr>
          <p:cNvPr id="15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415795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9513" y="1639675"/>
            <a:ext cx="8847532" cy="73139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Nuovi Interventi </a:t>
            </a:r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ambientali </a:t>
            </a:r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per settore</a:t>
            </a:r>
            <a:endParaRPr lang="it-IT" sz="18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27</a:t>
            </a:fld>
            <a:endParaRPr lang="it-IT" dirty="0"/>
          </a:p>
        </p:txBody>
      </p:sp>
      <p:grpSp>
        <p:nvGrpSpPr>
          <p:cNvPr id="2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49203081"/>
              </p:ext>
            </p:extLst>
          </p:nvPr>
        </p:nvGraphicFramePr>
        <p:xfrm>
          <a:off x="648586" y="2594366"/>
          <a:ext cx="7814930" cy="1599029"/>
        </p:xfrm>
        <a:graphic>
          <a:graphicData uri="http://schemas.openxmlformats.org/drawingml/2006/table">
            <a:tbl>
              <a:tblPr/>
              <a:tblGrid>
                <a:gridCol w="5096410"/>
                <a:gridCol w="2718520"/>
              </a:tblGrid>
              <a:tr h="45646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Settore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(in M€)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9116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Difesa Suolo ed Erosione Costiera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38,2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7538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Dissesto idrogeologico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30,0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0781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Totale</a:t>
                      </a:r>
                      <a:endParaRPr lang="it-IT" sz="1600" b="1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68,2</a:t>
                      </a:r>
                      <a:endParaRPr lang="it-IT" sz="1600" b="1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1129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49795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Difesa Suolo ed Erosione Costiera</a:t>
            </a:r>
            <a:endParaRPr kumimoji="0" lang="it-IT" sz="2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28</a:t>
            </a:fld>
            <a:endParaRPr lang="it-IT" dirty="0"/>
          </a:p>
        </p:txBody>
      </p:sp>
      <p:grpSp>
        <p:nvGrpSpPr>
          <p:cNvPr id="15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13236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331318"/>
            <a:ext cx="8332322" cy="74203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Difesa Suolo ed Erosione Costiera</a:t>
            </a:r>
            <a:endParaRPr lang="it-IT" sz="2000" b="1" kern="0" dirty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8153" y="1946311"/>
            <a:ext cx="8481478" cy="4441371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Realizzazione di interventi di difesa delle coste e di ripascimento degli arenili per la balneazione e per la salvaguardia degli insediamenti abitativi e delle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infrastrutture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attuatore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Autorità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di Bacino Regionale 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intervento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38,2 M€</a:t>
            </a: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La realizzazione dei 15 interventi programmati mira al: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aggiungimento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e mantenimento dell’equilibrio dinamico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costiero;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equilibrio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tra ambiente naturale e ambiente antropizzato;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alorizzazione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, recupero e salvaguardia dei sistemi naturali;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ripascimento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degli arenili.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endParaRPr lang="it-IT" sz="1600" dirty="0" smtClean="0">
              <a:latin typeface="Calibri"/>
              <a:ea typeface="Times New Roman"/>
              <a:cs typeface="Times New Roman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49263" marR="0" lvl="0" indent="-449263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29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6651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12582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Proposte di allocazione per </a:t>
            </a:r>
          </a:p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nuovi “interventi </a:t>
            </a:r>
            <a:r>
              <a:rPr lang="it-IT" sz="2400" b="1" kern="0" dirty="0" smtClean="0">
                <a:solidFill>
                  <a:srgbClr val="0104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strategici”</a:t>
            </a:r>
            <a:endParaRPr lang="it-IT" sz="2400" b="1" dirty="0" smtClean="0">
              <a:solidFill>
                <a:srgbClr val="0104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3</a:t>
            </a:fld>
            <a:endParaRPr lang="it-IT" dirty="0"/>
          </a:p>
        </p:txBody>
      </p:sp>
      <p:grpSp>
        <p:nvGrpSpPr>
          <p:cNvPr id="15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66302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49795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Dissesto idrogeologico</a:t>
            </a:r>
            <a:endParaRPr kumimoji="0" lang="it-IT" sz="2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30</a:t>
            </a:fld>
            <a:endParaRPr lang="it-IT" dirty="0"/>
          </a:p>
        </p:txBody>
      </p:sp>
      <p:grpSp>
        <p:nvGrpSpPr>
          <p:cNvPr id="15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12102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331318"/>
            <a:ext cx="8332322" cy="74203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Altri Interventi per dissesto idrogeologico (AFOR)</a:t>
            </a:r>
            <a:endParaRPr lang="it-IT" sz="16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31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28153" y="1946311"/>
            <a:ext cx="8481478" cy="4441371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Altri Interventi per dissesto idrogeologico (AFOR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attuatore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AFOR e Consorzi di bonifica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intervento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30 M€</a:t>
            </a: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marL="0" lv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Gli </a:t>
            </a:r>
            <a:r>
              <a:rPr kumimoji="0" lang="it-IT" sz="1600" b="0" i="0" u="none" strike="noStrike" kern="0" cap="none" spc="0" normalizeH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interventi programmati, realizzati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modo diffuso sul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territorio calabrese, mirano a  fronteggiare il rischio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idrogeologico ed idraulico nei corsi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d’acqua, a ridurre la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probabilità di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eventi calamitosi 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l’intensità degli stessi,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assicurando una maggiore efficacia delle misure di riduzione del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rischio geomorfologico-idraulico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17431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12582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Interventi in riprogrammazione diretta</a:t>
            </a:r>
            <a:endParaRPr kumimoji="0" lang="it-IT" sz="2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32</a:t>
            </a:fld>
            <a:endParaRPr lang="it-IT" dirty="0"/>
          </a:p>
        </p:txBody>
      </p:sp>
      <p:grpSp>
        <p:nvGrpSpPr>
          <p:cNvPr id="2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30995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19" y="1331318"/>
            <a:ext cx="8385899" cy="68886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Interventi strategici in riprogrammazione diretta</a:t>
            </a:r>
            <a:endParaRPr lang="it-IT" sz="18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33</a:t>
            </a:fld>
            <a:endParaRPr lang="it-IT" dirty="0"/>
          </a:p>
        </p:txBody>
      </p:sp>
      <p:grpSp>
        <p:nvGrpSpPr>
          <p:cNvPr id="2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8856385"/>
              </p:ext>
            </p:extLst>
          </p:nvPr>
        </p:nvGraphicFramePr>
        <p:xfrm>
          <a:off x="595423" y="1909382"/>
          <a:ext cx="7846828" cy="3837870"/>
        </p:xfrm>
        <a:graphic>
          <a:graphicData uri="http://schemas.openxmlformats.org/drawingml/2006/table">
            <a:tbl>
              <a:tblPr/>
              <a:tblGrid>
                <a:gridCol w="5667154"/>
                <a:gridCol w="2179674"/>
              </a:tblGrid>
              <a:tr h="53682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Settore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(in M€)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9807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Energia</a:t>
                      </a:r>
                      <a:r>
                        <a:rPr lang="it-IT" sz="1600" b="0" i="0" u="none" strike="noStrike" baseline="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- </a:t>
                      </a:r>
                      <a:r>
                        <a:rPr lang="it-IT" sz="16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Completamento della metanizzazione</a:t>
                      </a:r>
                      <a:endParaRPr lang="it-IT" sz="16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                   0,8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5459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Ricerca </a:t>
                      </a:r>
                      <a:r>
                        <a:rPr lang="it-IT" sz="16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Scientifica – Centri di trasferimento tecnologico</a:t>
                      </a:r>
                      <a:endParaRPr lang="it-IT" sz="16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                   1,4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209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Infrastrutture di Trasporto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                   3,3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0688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Qualificazione urbana - Completamento sistema intermodale ATAM  per il Comune di</a:t>
                      </a:r>
                      <a:r>
                        <a:rPr lang="it-IT" sz="1600" b="0" i="0" u="none" strike="noStrike" baseline="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Reggio Calabria</a:t>
                      </a:r>
                      <a:endParaRPr lang="it-IT" sz="16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                   </a:t>
                      </a:r>
                      <a:r>
                        <a:rPr lang="it-IT" sz="16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6,0 </a:t>
                      </a:r>
                      <a:endParaRPr lang="it-IT" sz="16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07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Società </a:t>
                      </a:r>
                      <a:r>
                        <a:rPr lang="it-IT" sz="16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informazione –</a:t>
                      </a:r>
                      <a:r>
                        <a:rPr lang="it-IT" sz="1600" b="0" i="0" u="none" strike="noStrike" baseline="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Rete medici e Medicina generale</a:t>
                      </a:r>
                      <a:endParaRPr lang="it-IT" sz="16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                   1,2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3576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Altre criticità da definire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0,6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1079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it-IT" sz="1600" b="1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Totale</a:t>
                      </a:r>
                      <a:endParaRPr lang="it-IT" sz="1600" b="1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13,3</a:t>
                      </a:r>
                      <a:endParaRPr lang="it-IT" sz="1600" b="1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4291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9513" y="1331318"/>
            <a:ext cx="8847532" cy="73139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Interventi ambientali in riprogrammazione diretta</a:t>
            </a:r>
            <a:endParaRPr lang="it-IT" sz="18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34</a:t>
            </a:fld>
            <a:endParaRPr lang="it-IT" dirty="0"/>
          </a:p>
        </p:txBody>
      </p:sp>
      <p:grpSp>
        <p:nvGrpSpPr>
          <p:cNvPr id="2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49203081"/>
              </p:ext>
            </p:extLst>
          </p:nvPr>
        </p:nvGraphicFramePr>
        <p:xfrm>
          <a:off x="648586" y="2073349"/>
          <a:ext cx="7814930" cy="4282958"/>
        </p:xfrm>
        <a:graphic>
          <a:graphicData uri="http://schemas.openxmlformats.org/drawingml/2006/table">
            <a:tbl>
              <a:tblPr/>
              <a:tblGrid>
                <a:gridCol w="5096410"/>
                <a:gridCol w="2718520"/>
              </a:tblGrid>
              <a:tr h="49640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Settore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(in M€)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70507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Gestione Integrata  Rifiuti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                 </a:t>
                      </a:r>
                      <a:r>
                        <a:rPr lang="it-IT" sz="16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18,1 </a:t>
                      </a:r>
                      <a:endParaRPr lang="it-IT" sz="16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766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Dissesto idrogeologico Area di Crotone</a:t>
                      </a:r>
                      <a:endParaRPr lang="it-IT" sz="16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7,0</a:t>
                      </a:r>
                      <a:endParaRPr lang="it-IT" sz="16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766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Depurazione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                   4,9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7478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Reti e schemi Idrici, Acquedotti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                   6,3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4427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Bonifiche SIN </a:t>
                      </a:r>
                      <a:r>
                        <a:rPr lang="it-IT" sz="16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Crotone</a:t>
                      </a:r>
                      <a:endParaRPr lang="it-IT" sz="16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                   </a:t>
                      </a:r>
                      <a:r>
                        <a:rPr lang="it-IT" sz="16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3,7 </a:t>
                      </a:r>
                      <a:endParaRPr lang="it-IT" sz="16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0215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Totale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                </a:t>
                      </a:r>
                      <a:r>
                        <a:rPr lang="it-IT" sz="1600" b="1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40,0 </a:t>
                      </a:r>
                      <a:endParaRPr lang="it-IT" sz="1600" b="1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1129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9513" y="1331318"/>
            <a:ext cx="8847532" cy="73139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Nuovi Interventi strategici per settore</a:t>
            </a:r>
            <a:endParaRPr lang="it-IT" sz="18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4</a:t>
            </a:fld>
            <a:endParaRPr lang="it-IT" dirty="0"/>
          </a:p>
        </p:txBody>
      </p:sp>
      <p:grpSp>
        <p:nvGrpSpPr>
          <p:cNvPr id="2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49203081"/>
              </p:ext>
            </p:extLst>
          </p:nvPr>
        </p:nvGraphicFramePr>
        <p:xfrm>
          <a:off x="627321" y="1860689"/>
          <a:ext cx="7836195" cy="4176461"/>
        </p:xfrm>
        <a:graphic>
          <a:graphicData uri="http://schemas.openxmlformats.org/drawingml/2006/table">
            <a:tbl>
              <a:tblPr/>
              <a:tblGrid>
                <a:gridCol w="5117675"/>
                <a:gridCol w="2718520"/>
              </a:tblGrid>
              <a:tr h="45646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Settore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(in M€)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9116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Sport - Turismo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5,0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7538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Infrastrutture </a:t>
                      </a:r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-Turismo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23,4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7538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Interventi di </a:t>
                      </a:r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qualificazione </a:t>
                      </a:r>
                      <a:r>
                        <a:rPr lang="it-IT" sz="16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urbana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14,8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1489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Infrastrutture Trasporto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30,0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574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Infrastrutture -viabilità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574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Infrastrutture Università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6,0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574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Promozione di impresa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7,0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574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Sicurezza e legalità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0,7</a:t>
                      </a:r>
                      <a:endParaRPr lang="it-IT" sz="16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574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Recupero Centri Urbani (bandi centri storici)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0781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Totale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                </a:t>
                      </a:r>
                      <a:r>
                        <a:rPr lang="it-IT" sz="1600" b="1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189,7 </a:t>
                      </a:r>
                      <a:endParaRPr lang="it-IT" sz="1600" b="1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1129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49795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Settore Sport – Turismo</a:t>
            </a:r>
            <a:endParaRPr kumimoji="0" lang="it-IT" sz="2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5</a:t>
            </a:fld>
            <a:endParaRPr lang="it-IT" dirty="0"/>
          </a:p>
        </p:txBody>
      </p:sp>
      <p:grpSp>
        <p:nvGrpSpPr>
          <p:cNvPr id="15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76963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268628"/>
            <a:ext cx="8332322" cy="37101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Ristrutturazione e adeguamento Stadio «Ceravolo»</a:t>
            </a:r>
            <a:endParaRPr lang="it-IT" sz="16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8153" y="2094613"/>
            <a:ext cx="8481478" cy="4221123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Intervento di ristrutturazione ed adeguamento funzionale dello Stadio "Ceravolo" di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Catanzaro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attuatore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Comune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Catanzaro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intervento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5,00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L’obiettivo dell’intervento è quello di migliorare le condizioni di sicurezza generali dell’impianto sportivo e di adeguare funzionalmente la struttura e gli impianti tecnologici connessi alle norme vigenti, ai fini dell’omologazione dell’impianto per manifestazioni calcistiche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del campionato nazionale di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Serie B.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eaLnBrk="1" hangingPunct="1">
              <a:lnSpc>
                <a:spcPct val="100000"/>
              </a:lnSpc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9263" marR="0" lvl="0" indent="-449263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6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33505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/>
          <p:cNvSpPr/>
          <p:nvPr/>
        </p:nvSpPr>
        <p:spPr>
          <a:xfrm>
            <a:off x="856392" y="2349795"/>
            <a:ext cx="7552706" cy="2137146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1047D"/>
                </a:solidFill>
                <a:latin typeface="Times New Roman" pitchFamily="18" charset="0"/>
                <a:cs typeface="Times New Roman" pitchFamily="18" charset="0"/>
              </a:rPr>
              <a:t>Settore Infrastrutture – Turismo</a:t>
            </a:r>
            <a:endParaRPr kumimoji="0" lang="it-IT" sz="2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7</a:t>
            </a:fld>
            <a:endParaRPr lang="it-IT" dirty="0"/>
          </a:p>
        </p:txBody>
      </p:sp>
      <p:grpSp>
        <p:nvGrpSpPr>
          <p:cNvPr id="15" name="Gruppo 14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413103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268628"/>
            <a:ext cx="8332322" cy="48629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Palazzo del ghiaccio polifunzionale</a:t>
            </a:r>
            <a:endParaRPr lang="it-IT" sz="16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8153" y="1754925"/>
            <a:ext cx="8481478" cy="4815996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Palaghiaccio di Gambarie con annesso centro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fitness - Santo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Stefano in Aspromonte  (RC)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attuatore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Regione Calabria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intervento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10,20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 risultati attesi dell’intervento sulla qualità della vita dei cittadini  riguardano: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l’incremento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dei flussi turistici;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l’incremento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dell’attrazione turistica dell’area durante tutto l’arco dell’anno;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l’aumento degli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investimenti privati sull’area aspromontana  nei settori turismo e servizi al turismo, finalizzati allo sviluppo del territorio.</a:t>
            </a:r>
          </a:p>
          <a:p>
            <a:pPr marL="0" marR="0" lvl="0" indent="0" algn="just" eaLnBrk="1" hangingPunct="1">
              <a:lnSpc>
                <a:spcPct val="100000"/>
              </a:lnSpc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9263" marR="0" lvl="0" indent="-449263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8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27933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268628"/>
            <a:ext cx="8332322" cy="37101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Impianti di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risalita nel comprensorio silano </a:t>
            </a:r>
            <a:endParaRPr lang="it-IT" sz="16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8153" y="1754925"/>
            <a:ext cx="8481478" cy="4815996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eaLnBrk="1" hangingPunct="1">
              <a:buClr>
                <a:srgbClr val="00007D"/>
              </a:buClr>
              <a:buSzPct val="100000"/>
              <a:buNone/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Titolo</a:t>
            </a:r>
            <a:r>
              <a:rPr lang="it-IT" sz="1600" b="1" dirty="0" smtClean="0">
                <a:solidFill>
                  <a:srgbClr val="01047D"/>
                </a:solidFill>
                <a:latin typeface="Times New Roman"/>
              </a:rPr>
              <a:t> </a:t>
            </a:r>
            <a:endParaRPr lang="it-IT" sz="16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Completamento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degli impianti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di risalita nel comprensorio silano e collegamento tra il comprensorio sciistico di Lorica e il comprensorio sciistico di Camigliatello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Soggetto </a:t>
            </a:r>
            <a:r>
              <a:rPr lang="it-IT" sz="16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attuatore</a:t>
            </a:r>
          </a:p>
          <a:p>
            <a:pPr marL="0" indent="0" algn="just" eaLnBrk="1" hangingPunct="1"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Regione Calabria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Costo intervento 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13,17 </a:t>
            </a:r>
            <a:r>
              <a:rPr lang="it-IT" sz="1600" kern="0" dirty="0" err="1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1600" kern="0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€</a:t>
            </a:r>
            <a:endParaRPr lang="it-IT" sz="1600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Risultati attesi</a:t>
            </a:r>
          </a:p>
          <a:p>
            <a:pPr marL="0" indent="0" algn="just" eaLnBrk="1" hangingPunct="1">
              <a:buClr>
                <a:srgbClr val="00007D"/>
              </a:buClr>
              <a:buNone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 risultati attesi dell’intervento sulla qualità della vita dei cittadini  riguardano: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l’incremento dei flussi turistici;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l’incremento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dell’attrazione turistica dell’area durante tutto l’arco dell’anno;</a:t>
            </a:r>
          </a:p>
          <a:p>
            <a:pPr algn="just" eaLnBrk="1" hangingPunct="1">
              <a:buClr>
                <a:srgbClr val="00007D"/>
              </a:buClr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l’aumento </a:t>
            </a:r>
            <a:r>
              <a:rPr lang="it-IT" sz="16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degli </a:t>
            </a:r>
            <a:r>
              <a:rPr lang="it-IT" sz="1600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investimenti privati sull’area silana  nei settori turismo e servizi al turismo, finalizzati allo sviluppo del territorio.</a:t>
            </a:r>
          </a:p>
          <a:p>
            <a:pPr marL="0" marR="0" lvl="0" indent="0" algn="just" eaLnBrk="1" hangingPunct="1">
              <a:lnSpc>
                <a:spcPct val="100000"/>
              </a:lnSpc>
              <a:buClr>
                <a:srgbClr val="00007D"/>
              </a:buClr>
              <a:buSzPct val="100000"/>
              <a:buNone/>
              <a:tabLst>
                <a:tab pos="449263" algn="l"/>
              </a:tabLst>
              <a:defRPr/>
            </a:pPr>
            <a:endParaRPr lang="it-IT" sz="1600" kern="0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9263" marR="0" lvl="0" indent="-449263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559-029B-4D32-BA07-8C660B3C83CF}" type="slidenum">
              <a:rPr lang="it-IT" smtClean="0"/>
              <a:pPr/>
              <a:t>9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79513" y="204671"/>
            <a:ext cx="8847532" cy="1028700"/>
            <a:chOff x="179513" y="204671"/>
            <a:chExt cx="8847532" cy="1028700"/>
          </a:xfrm>
        </p:grpSpPr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3" y="371175"/>
              <a:ext cx="826234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780" y="371175"/>
              <a:ext cx="488933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042" y="371175"/>
              <a:ext cx="498581" cy="53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13501"/>
            <a:stretch/>
          </p:blipFill>
          <p:spPr bwMode="auto">
            <a:xfrm>
              <a:off x="3285464" y="204671"/>
              <a:ext cx="5741581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81792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12358</TotalTime>
  <Words>1318</Words>
  <Application>Microsoft Office PowerPoint</Application>
  <PresentationFormat>Presentazione su schermo (4:3)</PresentationFormat>
  <Paragraphs>376</Paragraphs>
  <Slides>34</Slides>
  <Notes>33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5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riunione AdG del 7.5.12</dc:title>
  <dc:creator>Famiglia Solazzi</dc:creator>
  <cp:lastModifiedBy>Famiglia Solazzi</cp:lastModifiedBy>
  <cp:revision>1276</cp:revision>
  <cp:lastPrinted>2012-07-05T09:19:22Z</cp:lastPrinted>
  <dcterms:created xsi:type="dcterms:W3CDTF">2011-07-01T08:33:49Z</dcterms:created>
  <dcterms:modified xsi:type="dcterms:W3CDTF">2012-08-06T17:45:11Z</dcterms:modified>
</cp:coreProperties>
</file>