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910" r:id="rId3"/>
    <p:sldId id="1019" r:id="rId4"/>
    <p:sldId id="920" r:id="rId5"/>
    <p:sldId id="914" r:id="rId6"/>
    <p:sldId id="915" r:id="rId7"/>
    <p:sldId id="1022" r:id="rId8"/>
    <p:sldId id="1021" r:id="rId9"/>
  </p:sldIdLst>
  <p:sldSz cx="9144000" cy="6858000" type="screen4x3"/>
  <p:notesSz cx="6810375" cy="99425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1047D"/>
    <a:srgbClr val="3399FF"/>
    <a:srgbClr val="D0C2BA"/>
    <a:srgbClr val="D0F4F1"/>
    <a:srgbClr val="FF6600"/>
    <a:srgbClr val="6699FF"/>
    <a:srgbClr val="FFFFFF"/>
    <a:srgbClr val="41DFDF"/>
    <a:srgbClr val="00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09" autoAdjust="0"/>
    <p:restoredTop sz="93813" autoAdjust="0"/>
  </p:normalViewPr>
  <p:slideViewPr>
    <p:cSldViewPr snapToGrid="0">
      <p:cViewPr>
        <p:scale>
          <a:sx n="80" d="100"/>
          <a:sy n="80" d="100"/>
        </p:scale>
        <p:origin x="-2760" y="-7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Cartel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Cartel1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Cartel1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Cartel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plotArea>
      <c:layout>
        <c:manualLayout>
          <c:layoutTarget val="inner"/>
          <c:xMode val="edge"/>
          <c:yMode val="edge"/>
          <c:x val="0.19621801043713794"/>
          <c:y val="5.0897878452872483E-2"/>
          <c:w val="0.76804776287386256"/>
          <c:h val="0.81033143063420865"/>
        </c:manualLayout>
      </c:layout>
      <c:bar3DChart>
        <c:barDir val="col"/>
        <c:grouping val="clustered"/>
        <c:ser>
          <c:idx val="0"/>
          <c:order val="0"/>
          <c:spPr>
            <a:solidFill>
              <a:schemeClr val="accent2"/>
            </a:solidFill>
          </c:spPr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0070C0"/>
              </a:solidFill>
            </c:spPr>
          </c:dPt>
          <c:dLbls>
            <c:dLbl>
              <c:idx val="0"/>
              <c:layout>
                <c:manualLayout>
                  <c:x val="4.8309178743961368E-3"/>
                  <c:y val="-5.3486150907354424E-2"/>
                </c:manualLayout>
              </c:layout>
              <c:showVal val="1"/>
            </c:dLbl>
            <c:dLbl>
              <c:idx val="1"/>
              <c:layout>
                <c:manualLayout>
                  <c:x val="7.2463768115942143E-3"/>
                  <c:y val="-5.7306590257879785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Val val="1"/>
          </c:dLbls>
          <c:cat>
            <c:strRef>
              <c:f>'Foglio2 (5)'!$A$1:$A$2</c:f>
              <c:strCache>
                <c:ptCount val="2"/>
                <c:pt idx="0">
                  <c:v>Impegni a giugno 2010</c:v>
                </c:pt>
                <c:pt idx="1">
                  <c:v>Impegni ad aprile 2012</c:v>
                </c:pt>
              </c:strCache>
            </c:strRef>
          </c:cat>
          <c:val>
            <c:numRef>
              <c:f>'Foglio2 (5)'!$B$1:$B$2</c:f>
              <c:numCache>
                <c:formatCode>#,##0.00</c:formatCode>
                <c:ptCount val="2"/>
                <c:pt idx="0">
                  <c:v>919976285.51999998</c:v>
                </c:pt>
                <c:pt idx="1">
                  <c:v>1293356202.6099999</c:v>
                </c:pt>
              </c:numCache>
            </c:numRef>
          </c:val>
        </c:ser>
        <c:shape val="box"/>
        <c:axId val="76514432"/>
        <c:axId val="76515968"/>
        <c:axId val="0"/>
      </c:bar3DChart>
      <c:catAx>
        <c:axId val="76514432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76515968"/>
        <c:crosses val="autoZero"/>
        <c:auto val="1"/>
        <c:lblAlgn val="ctr"/>
        <c:lblOffset val="100"/>
      </c:catAx>
      <c:valAx>
        <c:axId val="76515968"/>
        <c:scaling>
          <c:orientation val="minMax"/>
          <c:max val="1400000000"/>
          <c:min val="0"/>
        </c:scaling>
        <c:axPos val="l"/>
        <c:numFmt formatCode="#,##0.00" sourceLinked="1"/>
        <c:tickLblPos val="nextTo"/>
        <c:crossAx val="76514432"/>
        <c:crosses val="autoZero"/>
        <c:crossBetween val="between"/>
        <c:majorUnit val="200000000"/>
      </c:valAx>
    </c:plotArea>
    <c:plotVisOnly val="1"/>
  </c:chart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it-IT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view3D>
      <c:rAngAx val="1"/>
    </c:view3D>
    <c:plotArea>
      <c:layout>
        <c:manualLayout>
          <c:layoutTarget val="inner"/>
          <c:xMode val="edge"/>
          <c:yMode val="edge"/>
          <c:x val="0.19621801043713788"/>
          <c:y val="5.0897878452872483E-2"/>
          <c:w val="0.76804776287386256"/>
          <c:h val="0.81033143063420865"/>
        </c:manualLayout>
      </c:layout>
      <c:bar3DChart>
        <c:barDir val="col"/>
        <c:grouping val="clustered"/>
        <c:ser>
          <c:idx val="0"/>
          <c:order val="0"/>
          <c:spPr>
            <a:solidFill>
              <a:schemeClr val="accent2"/>
            </a:solidFill>
          </c:spPr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0070C0"/>
              </a:solidFill>
            </c:spPr>
          </c:dPt>
          <c:dLbls>
            <c:dLbl>
              <c:idx val="0"/>
              <c:layout>
                <c:manualLayout>
                  <c:x val="4.830917874396135E-3"/>
                  <c:y val="-5.3486150907354417E-2"/>
                </c:manualLayout>
              </c:layout>
              <c:showVal val="1"/>
            </c:dLbl>
            <c:dLbl>
              <c:idx val="1"/>
              <c:layout>
                <c:manualLayout>
                  <c:x val="7.2463768115942143E-3"/>
                  <c:y val="-5.7306590257879771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Val val="1"/>
          </c:dLbls>
          <c:cat>
            <c:strRef>
              <c:f>'Foglio2 (4)'!$A$1:$A$2</c:f>
              <c:strCache>
                <c:ptCount val="2"/>
                <c:pt idx="0">
                  <c:v>Pagamenti a giugno 2010</c:v>
                </c:pt>
                <c:pt idx="1">
                  <c:v>Pagamenti ad aprile 2012</c:v>
                </c:pt>
              </c:strCache>
            </c:strRef>
          </c:cat>
          <c:val>
            <c:numRef>
              <c:f>'Foglio2 (4)'!$B$1:$B$2</c:f>
              <c:numCache>
                <c:formatCode>#,##0.00</c:formatCode>
                <c:ptCount val="2"/>
                <c:pt idx="0">
                  <c:v>198487622.00999999</c:v>
                </c:pt>
                <c:pt idx="1">
                  <c:v>536681371.92999989</c:v>
                </c:pt>
              </c:numCache>
            </c:numRef>
          </c:val>
        </c:ser>
        <c:shape val="box"/>
        <c:axId val="77227520"/>
        <c:axId val="77229056"/>
        <c:axId val="0"/>
      </c:bar3DChart>
      <c:catAx>
        <c:axId val="77227520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77229056"/>
        <c:crosses val="autoZero"/>
        <c:auto val="1"/>
        <c:lblAlgn val="ctr"/>
        <c:lblOffset val="100"/>
      </c:catAx>
      <c:valAx>
        <c:axId val="77229056"/>
        <c:scaling>
          <c:orientation val="minMax"/>
          <c:max val="600000000"/>
          <c:min val="0"/>
        </c:scaling>
        <c:axPos val="l"/>
        <c:numFmt formatCode="#,##0.00" sourceLinked="1"/>
        <c:tickLblPos val="nextTo"/>
        <c:crossAx val="77227520"/>
        <c:crosses val="autoZero"/>
        <c:crossBetween val="between"/>
        <c:majorUnit val="100000000"/>
      </c:valAx>
    </c:plotArea>
    <c:plotVisOnly val="1"/>
  </c:chart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plotArea>
      <c:layout>
        <c:manualLayout>
          <c:layoutTarget val="inner"/>
          <c:xMode val="edge"/>
          <c:yMode val="edge"/>
          <c:x val="0.19621801043713796"/>
          <c:y val="5.0897878452872483E-2"/>
          <c:w val="0.76804776287386289"/>
          <c:h val="0.81033143063420865"/>
        </c:manualLayout>
      </c:layout>
      <c:bar3DChart>
        <c:barDir val="col"/>
        <c:grouping val="clustered"/>
        <c:ser>
          <c:idx val="0"/>
          <c:order val="0"/>
          <c:spPr>
            <a:solidFill>
              <a:schemeClr val="accent2"/>
            </a:solidFill>
          </c:spPr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0070C0"/>
              </a:solidFill>
            </c:spPr>
          </c:dPt>
          <c:dLbls>
            <c:dLbl>
              <c:idx val="0"/>
              <c:layout>
                <c:manualLayout>
                  <c:x val="4.830917874396135E-3"/>
                  <c:y val="-5.3486150907354417E-2"/>
                </c:manualLayout>
              </c:layout>
              <c:showVal val="1"/>
            </c:dLbl>
            <c:dLbl>
              <c:idx val="1"/>
              <c:layout>
                <c:manualLayout>
                  <c:x val="7.2463768115942177E-3"/>
                  <c:y val="-5.7306590257879805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Val val="1"/>
          </c:dLbls>
          <c:cat>
            <c:strRef>
              <c:f>'Foglio2 (3)'!$A$1:$A$2</c:f>
              <c:strCache>
                <c:ptCount val="2"/>
                <c:pt idx="0">
                  <c:v>Spese certificate a giugno 2010</c:v>
                </c:pt>
                <c:pt idx="1">
                  <c:v>Spese certificate ad aprile 2012</c:v>
                </c:pt>
              </c:strCache>
            </c:strRef>
          </c:cat>
          <c:val>
            <c:numRef>
              <c:f>'Foglio2 (3)'!$B$1:$B$2</c:f>
              <c:numCache>
                <c:formatCode>#,##0.00</c:formatCode>
                <c:ptCount val="2"/>
                <c:pt idx="0">
                  <c:v>198487622.00999999</c:v>
                </c:pt>
                <c:pt idx="1">
                  <c:v>536681371.92999989</c:v>
                </c:pt>
              </c:numCache>
            </c:numRef>
          </c:val>
        </c:ser>
        <c:shape val="box"/>
        <c:axId val="76871168"/>
        <c:axId val="76872704"/>
        <c:axId val="0"/>
      </c:bar3DChart>
      <c:catAx>
        <c:axId val="76871168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76872704"/>
        <c:crosses val="autoZero"/>
        <c:auto val="1"/>
        <c:lblAlgn val="ctr"/>
        <c:lblOffset val="100"/>
      </c:catAx>
      <c:valAx>
        <c:axId val="76872704"/>
        <c:scaling>
          <c:orientation val="minMax"/>
          <c:max val="500000000"/>
          <c:min val="0"/>
        </c:scaling>
        <c:axPos val="l"/>
        <c:numFmt formatCode="#,##0.00" sourceLinked="1"/>
        <c:tickLblPos val="nextTo"/>
        <c:crossAx val="76871168"/>
        <c:crosses val="autoZero"/>
        <c:crossBetween val="between"/>
        <c:majorUnit val="50000000"/>
      </c:valAx>
    </c:plotArea>
    <c:plotVisOnly val="1"/>
  </c:chart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it-IT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plotArea>
      <c:layout>
        <c:manualLayout>
          <c:layoutTarget val="inner"/>
          <c:xMode val="edge"/>
          <c:yMode val="edge"/>
          <c:x val="0.15900294821180935"/>
          <c:y val="1.8771041035820345E-2"/>
          <c:w val="0.82591084460718278"/>
          <c:h val="0.85260585652927012"/>
        </c:manualLayout>
      </c:layout>
      <c:bar3DChart>
        <c:barDir val="col"/>
        <c:grouping val="clustered"/>
        <c:ser>
          <c:idx val="0"/>
          <c:order val="0"/>
          <c:spPr>
            <a:solidFill>
              <a:schemeClr val="accent2"/>
            </a:solidFill>
          </c:spPr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0070C0"/>
              </a:solidFill>
            </c:spPr>
          </c:dPt>
          <c:dLbls>
            <c:dLbl>
              <c:idx val="0"/>
              <c:layout>
                <c:manualLayout>
                  <c:x val="2.4945828901292513E-2"/>
                  <c:y val="-8.9113118806036853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it-IT"/>
                </a:p>
              </c:txPr>
              <c:showVal val="1"/>
            </c:dLbl>
            <c:dLbl>
              <c:idx val="1"/>
              <c:layout>
                <c:manualLayout>
                  <c:x val="3.4066318861177475E-2"/>
                  <c:y val="-9.5902589574236197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it-IT"/>
                </a:p>
              </c:txPr>
              <c:showVal val="1"/>
            </c:dLbl>
            <c:showVal val="1"/>
          </c:dLbls>
          <c:cat>
            <c:strRef>
              <c:f>Foglio2!$A$1:$A$2</c:f>
              <c:strCache>
                <c:ptCount val="2"/>
                <c:pt idx="0">
                  <c:v>Procedure di selezione prima di giugno 2010 </c:v>
                </c:pt>
                <c:pt idx="1">
                  <c:v>Procedure di selezione avviate dopo giugno 2010</c:v>
                </c:pt>
              </c:strCache>
            </c:strRef>
          </c:cat>
          <c:val>
            <c:numRef>
              <c:f>Foglio2!$B$1:$B$2</c:f>
              <c:numCache>
                <c:formatCode>#,##0.00</c:formatCode>
                <c:ptCount val="2"/>
                <c:pt idx="0">
                  <c:v>247451407.12</c:v>
                </c:pt>
                <c:pt idx="1">
                  <c:v>1425307104.8699999</c:v>
                </c:pt>
              </c:numCache>
            </c:numRef>
          </c:val>
        </c:ser>
        <c:shape val="box"/>
        <c:axId val="77315072"/>
        <c:axId val="78447360"/>
        <c:axId val="0"/>
      </c:bar3DChart>
      <c:catAx>
        <c:axId val="77315072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78447360"/>
        <c:crosses val="autoZero"/>
        <c:auto val="1"/>
        <c:lblAlgn val="ctr"/>
        <c:lblOffset val="100"/>
      </c:catAx>
      <c:valAx>
        <c:axId val="78447360"/>
        <c:scaling>
          <c:orientation val="minMax"/>
          <c:max val="1800000000"/>
          <c:min val="0"/>
        </c:scaling>
        <c:axPos val="l"/>
        <c:numFmt formatCode="#,##0.00" sourceLinked="1"/>
        <c:tickLblPos val="nextTo"/>
        <c:crossAx val="77315072"/>
        <c:crosses val="autoZero"/>
        <c:crossBetween val="between"/>
        <c:majorUnit val="200000000"/>
      </c:valAx>
    </c:plotArea>
    <c:plotVisOnly val="1"/>
  </c:chart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it-IT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0.60163</cdr:x>
      <cdr:y>0.14351</cdr:y>
    </cdr:from>
    <cdr:to>
      <cdr:x>0.64715</cdr:x>
      <cdr:y>0.31894</cdr:y>
    </cdr:to>
    <cdr:sp macro="" textlink="">
      <cdr:nvSpPr>
        <cdr:cNvPr id="2" name="Parentesi graffa aperta 1"/>
        <cdr:cNvSpPr/>
      </cdr:nvSpPr>
      <cdr:spPr>
        <a:xfrm xmlns:a="http://schemas.openxmlformats.org/drawingml/2006/main">
          <a:off x="4393869" y="660627"/>
          <a:ext cx="332509" cy="807522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0.58384</cdr:x>
      <cdr:y>0.09733</cdr:y>
    </cdr:from>
    <cdr:to>
      <cdr:x>0.64787</cdr:x>
      <cdr:y>0.47114</cdr:y>
    </cdr:to>
    <cdr:sp macro="" textlink="">
      <cdr:nvSpPr>
        <cdr:cNvPr id="2" name="Parentesi graffa aperta 1"/>
        <cdr:cNvSpPr/>
      </cdr:nvSpPr>
      <cdr:spPr>
        <a:xfrm xmlns:a="http://schemas.openxmlformats.org/drawingml/2006/main">
          <a:off x="4548249" y="417431"/>
          <a:ext cx="498764" cy="1603168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0.40367</cdr:x>
      <cdr:y>0.38311</cdr:y>
    </cdr:from>
    <cdr:to>
      <cdr:x>0.54128</cdr:x>
      <cdr:y>0.47416</cdr:y>
    </cdr:to>
    <cdr:sp macro="" textlink="">
      <cdr:nvSpPr>
        <cdr:cNvPr id="3" name="Ovale 2"/>
        <cdr:cNvSpPr/>
      </cdr:nvSpPr>
      <cdr:spPr bwMode="auto">
        <a:xfrm xmlns:a="http://schemas.openxmlformats.org/drawingml/2006/main">
          <a:off x="3135086" y="1638796"/>
          <a:ext cx="1068779" cy="389513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ysClr val="windowText" lastClr="000000"/>
          </a:solidFill>
          <a:prstDash val="solid"/>
          <a:headEnd type="none" w="med" len="med"/>
          <a:tailEnd type="none" w="med" len="med"/>
        </a:ln>
        <a:effectLst xmlns:a="http://schemas.openxmlformats.org/drawingml/2006/main"/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  <a:spAutoFit/>
        </a:bodyPr>
        <a:lstStyle xmlns:a="http://schemas.openxmlformats.org/drawingml/2006/main">
          <a:defPPr>
            <a:defRPr lang="it-IT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it-IT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+476%</a:t>
          </a:r>
          <a:endParaRPr lang="it-IT" sz="12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0.54587</cdr:x>
      <cdr:y>0.21713</cdr:y>
    </cdr:from>
    <cdr:to>
      <cdr:x>0.64067</cdr:x>
      <cdr:y>0.64188</cdr:y>
    </cdr:to>
    <cdr:sp macro="" textlink="">
      <cdr:nvSpPr>
        <cdr:cNvPr id="6" name="Parentesi graffa aperta 5"/>
        <cdr:cNvSpPr/>
      </cdr:nvSpPr>
      <cdr:spPr>
        <a:xfrm xmlns:a="http://schemas.openxmlformats.org/drawingml/2006/main">
          <a:off x="4239490" y="928812"/>
          <a:ext cx="736271" cy="1816923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EE097-9F77-4A70-9772-8B35F6B52FFB}" type="datetimeFigureOut">
              <a:rPr lang="it-IT" smtClean="0"/>
              <a:pPr/>
              <a:t>30/04/2012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46239-C37E-4665-8E09-EF268433218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1163" cy="497126"/>
          </a:xfrm>
          <a:prstGeom prst="rect">
            <a:avLst/>
          </a:prstGeom>
        </p:spPr>
        <p:txBody>
          <a:bodyPr vert="horz" lIns="91402" tIns="45699" rIns="91402" bIns="45699" rtlCol="0"/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7640" y="1"/>
            <a:ext cx="2951163" cy="497126"/>
          </a:xfrm>
          <a:prstGeom prst="rect">
            <a:avLst/>
          </a:prstGeom>
        </p:spPr>
        <p:txBody>
          <a:bodyPr vert="horz" lIns="91402" tIns="45699" rIns="91402" bIns="45699" rtlCol="0"/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7AD93D2B-B1EB-44C0-91E3-C6723DF62638}" type="datetimeFigureOut">
              <a:rPr lang="it-IT" smtClean="0"/>
              <a:pPr/>
              <a:t>30/04/2012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2" tIns="45699" rIns="91402" bIns="45699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1038" y="4722698"/>
            <a:ext cx="5448300" cy="4474131"/>
          </a:xfrm>
          <a:prstGeom prst="rect">
            <a:avLst/>
          </a:prstGeom>
        </p:spPr>
        <p:txBody>
          <a:bodyPr vert="horz" lIns="91402" tIns="45699" rIns="91402" bIns="45699" rtlCol="0"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3663"/>
            <a:ext cx="2951163" cy="497126"/>
          </a:xfrm>
          <a:prstGeom prst="rect">
            <a:avLst/>
          </a:prstGeom>
        </p:spPr>
        <p:txBody>
          <a:bodyPr vert="horz" lIns="91402" tIns="45699" rIns="91402" bIns="45699" rtlCol="0" anchor="b"/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7640" y="9443663"/>
            <a:ext cx="2951163" cy="497126"/>
          </a:xfrm>
          <a:prstGeom prst="rect">
            <a:avLst/>
          </a:prstGeom>
        </p:spPr>
        <p:txBody>
          <a:bodyPr vert="horz" lIns="91402" tIns="45699" rIns="91402" bIns="45699" rtlCol="0" anchor="b"/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B55C1234-25D1-4453-95A9-706278461577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8042868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1234-25D1-4453-95A9-706278461577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855359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1234-25D1-4453-95A9-706278461577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855359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1234-25D1-4453-95A9-706278461577}" type="slidenum">
              <a:rPr lang="it-IT" smtClean="0">
                <a:solidFill>
                  <a:prstClr val="black"/>
                </a:solidFill>
              </a:rPr>
              <a:pPr/>
              <a:t>5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5359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1234-25D1-4453-95A9-706278461577}" type="slidenum">
              <a:rPr lang="it-IT" smtClean="0">
                <a:solidFill>
                  <a:prstClr val="black"/>
                </a:solidFill>
              </a:rPr>
              <a:pPr/>
              <a:t>6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5359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1234-25D1-4453-95A9-706278461577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855359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346270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Times New Roman" pitchFamily="18" charset="0"/>
              </a:defRPr>
            </a:lvl1pPr>
            <a:lvl2pPr>
              <a:defRPr>
                <a:latin typeface="Times New Roman" pitchFamily="18" charset="0"/>
              </a:defRPr>
            </a:lvl2pPr>
            <a:lvl3pPr>
              <a:defRPr>
                <a:latin typeface="Times New Roman" pitchFamily="18" charset="0"/>
              </a:defRPr>
            </a:lvl3pPr>
            <a:lvl4pPr>
              <a:defRPr>
                <a:latin typeface="Times New Roman" pitchFamily="18" charset="0"/>
              </a:defRPr>
            </a:lvl4pPr>
            <a:lvl5pPr>
              <a:defRPr>
                <a:latin typeface="Times New Roman" pitchFamily="18" charset="0"/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86476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Times New Roman" pitchFamily="18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Times New Roman" pitchFamily="18" charset="0"/>
              </a:defRPr>
            </a:lvl1pPr>
            <a:lvl2pPr>
              <a:defRPr>
                <a:latin typeface="Times New Roman" pitchFamily="18" charset="0"/>
              </a:defRPr>
            </a:lvl2pPr>
            <a:lvl3pPr>
              <a:defRPr>
                <a:latin typeface="Times New Roman" pitchFamily="18" charset="0"/>
              </a:defRPr>
            </a:lvl3pPr>
            <a:lvl4pPr>
              <a:defRPr>
                <a:latin typeface="Times New Roman" pitchFamily="18" charset="0"/>
              </a:defRPr>
            </a:lvl4pPr>
            <a:lvl5pPr>
              <a:defRPr>
                <a:latin typeface="Times New Roman" pitchFamily="18" charset="0"/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403627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  <a:lvl2pPr>
              <a:defRPr>
                <a:latin typeface="Times New Roman" pitchFamily="18" charset="0"/>
              </a:defRPr>
            </a:lvl2pPr>
            <a:lvl3pPr>
              <a:defRPr>
                <a:latin typeface="Times New Roman" pitchFamily="18" charset="0"/>
              </a:defRPr>
            </a:lvl3pPr>
            <a:lvl4pPr>
              <a:defRPr>
                <a:latin typeface="Times New Roman" pitchFamily="18" charset="0"/>
              </a:defRPr>
            </a:lvl4pPr>
            <a:lvl5pPr>
              <a:defRPr>
                <a:latin typeface="Times New Roman" pitchFamily="18" charset="0"/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00005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Times New Roman" pitchFamily="18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07291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Times New Roman" pitchFamily="18" charset="0"/>
              </a:defRPr>
            </a:lvl1pPr>
            <a:lvl2pPr>
              <a:defRPr sz="2400">
                <a:latin typeface="Times New Roman" pitchFamily="18" charset="0"/>
              </a:defRPr>
            </a:lvl2pPr>
            <a:lvl3pPr>
              <a:defRPr sz="2000">
                <a:latin typeface="Times New Roman" pitchFamily="18" charset="0"/>
              </a:defRPr>
            </a:lvl3pPr>
            <a:lvl4pPr>
              <a:defRPr sz="1800">
                <a:latin typeface="Times New Roman" pitchFamily="18" charset="0"/>
              </a:defRPr>
            </a:lvl4pPr>
            <a:lvl5pPr>
              <a:defRPr sz="1800">
                <a:latin typeface="Times New Roman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Times New Roman" pitchFamily="18" charset="0"/>
              </a:defRPr>
            </a:lvl1pPr>
            <a:lvl2pPr>
              <a:defRPr sz="2400">
                <a:latin typeface="Times New Roman" pitchFamily="18" charset="0"/>
              </a:defRPr>
            </a:lvl2pPr>
            <a:lvl3pPr>
              <a:defRPr sz="2000">
                <a:latin typeface="Times New Roman" pitchFamily="18" charset="0"/>
              </a:defRPr>
            </a:lvl3pPr>
            <a:lvl4pPr>
              <a:defRPr sz="1800">
                <a:latin typeface="Times New Roman" pitchFamily="18" charset="0"/>
              </a:defRPr>
            </a:lvl4pPr>
            <a:lvl5pPr>
              <a:defRPr sz="1800">
                <a:latin typeface="Times New Roman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46094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Times New Roman" pitchFamily="18" charset="0"/>
              </a:defRPr>
            </a:lvl1pPr>
            <a:lvl2pPr>
              <a:defRPr sz="2000">
                <a:latin typeface="Times New Roman" pitchFamily="18" charset="0"/>
              </a:defRPr>
            </a:lvl2pPr>
            <a:lvl3pPr>
              <a:defRPr sz="1800">
                <a:latin typeface="Times New Roman" pitchFamily="18" charset="0"/>
              </a:defRPr>
            </a:lvl3pPr>
            <a:lvl4pPr>
              <a:defRPr sz="1600">
                <a:latin typeface="Times New Roman" pitchFamily="18" charset="0"/>
              </a:defRPr>
            </a:lvl4pPr>
            <a:lvl5pPr>
              <a:defRPr sz="1600">
                <a:latin typeface="Times New Roman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Times New Roman" pitchFamily="18" charset="0"/>
              </a:defRPr>
            </a:lvl1pPr>
            <a:lvl2pPr>
              <a:defRPr sz="2000">
                <a:latin typeface="Times New Roman" pitchFamily="18" charset="0"/>
              </a:defRPr>
            </a:lvl2pPr>
            <a:lvl3pPr>
              <a:defRPr sz="1800">
                <a:latin typeface="Times New Roman" pitchFamily="18" charset="0"/>
              </a:defRPr>
            </a:lvl3pPr>
            <a:lvl4pPr>
              <a:defRPr sz="1600">
                <a:latin typeface="Times New Roman" pitchFamily="18" charset="0"/>
              </a:defRPr>
            </a:lvl4pPr>
            <a:lvl5pPr>
              <a:defRPr sz="1600">
                <a:latin typeface="Times New Roman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998680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79496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902376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Times New Roman" pitchFamily="18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Times New Roman" pitchFamily="18" charset="0"/>
              </a:defRPr>
            </a:lvl1pPr>
            <a:lvl2pPr>
              <a:defRPr sz="2800">
                <a:latin typeface="Times New Roman" pitchFamily="18" charset="0"/>
              </a:defRPr>
            </a:lvl2pPr>
            <a:lvl3pPr>
              <a:defRPr sz="2400">
                <a:latin typeface="Times New Roman" pitchFamily="18" charset="0"/>
              </a:defRPr>
            </a:lvl3pPr>
            <a:lvl4pPr>
              <a:defRPr sz="2000">
                <a:latin typeface="Times New Roman" pitchFamily="18" charset="0"/>
              </a:defRPr>
            </a:lvl4pPr>
            <a:lvl5pPr>
              <a:defRPr sz="2000">
                <a:latin typeface="Times New Roman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808122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Times New Roman" pitchFamily="18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Times New Roman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337059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758548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1"/>
          <p:cNvSpPr/>
          <p:nvPr/>
        </p:nvSpPr>
        <p:spPr>
          <a:xfrm>
            <a:off x="831274" y="1995053"/>
            <a:ext cx="7552706" cy="300445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endParaRPr lang="it-IT" sz="2600" b="1" dirty="0" smtClean="0">
              <a:solidFill>
                <a:srgbClr val="00007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it-IT" sz="2600" dirty="0" smtClean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Conferenza stampa</a:t>
            </a:r>
          </a:p>
          <a:p>
            <a:pPr lvl="0" algn="ctr">
              <a:spcBef>
                <a:spcPct val="0"/>
              </a:spcBef>
              <a:defRPr/>
            </a:pPr>
            <a:r>
              <a:rPr lang="it-IT" sz="2600" b="1" dirty="0" smtClean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Giacomo Mancini</a:t>
            </a:r>
          </a:p>
          <a:p>
            <a:pPr lvl="0" algn="ctr">
              <a:spcBef>
                <a:spcPct val="0"/>
              </a:spcBef>
              <a:defRPr/>
            </a:pPr>
            <a:r>
              <a:rPr lang="it-IT" sz="2600" dirty="0" smtClean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Assessore Bilancio e Programmazione</a:t>
            </a:r>
          </a:p>
          <a:p>
            <a:pPr lvl="0" algn="ctr">
              <a:spcBef>
                <a:spcPct val="0"/>
              </a:spcBef>
              <a:defRPr/>
            </a:pPr>
            <a:r>
              <a:rPr lang="it-IT" sz="2600" dirty="0" smtClean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Catanzaro</a:t>
            </a:r>
          </a:p>
          <a:p>
            <a:pPr lvl="0" algn="ctr">
              <a:spcBef>
                <a:spcPct val="0"/>
              </a:spcBef>
              <a:defRPr/>
            </a:pPr>
            <a:r>
              <a:rPr lang="it-IT" sz="2600" dirty="0" smtClean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(30 aprile 2012)</a:t>
            </a:r>
            <a:endParaRPr lang="it-IT" sz="2600" dirty="0">
              <a:solidFill>
                <a:srgbClr val="00007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it-IT" sz="2600" dirty="0">
              <a:solidFill>
                <a:srgbClr val="00007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8" name="Gruppo 7"/>
          <p:cNvGrpSpPr/>
          <p:nvPr/>
        </p:nvGrpSpPr>
        <p:grpSpPr>
          <a:xfrm>
            <a:off x="179513" y="83127"/>
            <a:ext cx="8869484" cy="1033154"/>
            <a:chOff x="179513" y="83127"/>
            <a:chExt cx="8869484" cy="1033154"/>
          </a:xfrm>
        </p:grpSpPr>
        <p:pic>
          <p:nvPicPr>
            <p:cNvPr id="9" name="Picture 1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1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7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 xmlns="">
                    <a14:imgLayer r:embed="rId6">
                      <a14:imgEffect>
                        <a14:sharpenSoften amoun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>
              <a:off x="3497277" y="83127"/>
              <a:ext cx="5551720" cy="1033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>
          <a:xfrm>
            <a:off x="6553200" y="6344474"/>
            <a:ext cx="2133600" cy="365125"/>
          </a:xfrm>
        </p:spPr>
        <p:txBody>
          <a:bodyPr/>
          <a:lstStyle/>
          <a:p>
            <a:fld id="{27E52559-029B-4D32-BA07-8C660B3C83CF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05739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02920" y="1331319"/>
            <a:ext cx="8154104" cy="46185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2000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Stato di attuazione </a:t>
            </a:r>
            <a:r>
              <a:rPr lang="it-IT" sz="2000" b="1" dirty="0" smtClean="0">
                <a:solidFill>
                  <a:srgbClr val="01047D"/>
                </a:solidFill>
                <a:latin typeface="Times New Roman" pitchFamily="18" charset="0"/>
                <a:cs typeface="Times New Roman" pitchFamily="18" charset="0"/>
              </a:rPr>
              <a:t>del POR </a:t>
            </a:r>
            <a:r>
              <a:rPr lang="it-IT" sz="2000" b="1" dirty="0">
                <a:solidFill>
                  <a:srgbClr val="01047D"/>
                </a:solidFill>
                <a:latin typeface="Times New Roman" pitchFamily="18" charset="0"/>
                <a:cs typeface="Times New Roman" pitchFamily="18" charset="0"/>
              </a:rPr>
              <a:t>Calabria </a:t>
            </a:r>
            <a:r>
              <a:rPr lang="it-IT" sz="2000" b="1" dirty="0" smtClean="0">
                <a:solidFill>
                  <a:srgbClr val="01047D"/>
                </a:solidFill>
                <a:latin typeface="Times New Roman" pitchFamily="18" charset="0"/>
                <a:cs typeface="Times New Roman" pitchFamily="18" charset="0"/>
              </a:rPr>
              <a:t>FESR</a:t>
            </a:r>
            <a:r>
              <a:rPr lang="it-IT" sz="24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al </a:t>
            </a: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30.06.2010</a:t>
            </a:r>
            <a:endParaRPr lang="it-IT" sz="1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53764" y="1935678"/>
            <a:ext cx="8481478" cy="4441371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100000"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lvl="0" indent="0" algn="just" eaLnBrk="1" hangingPunct="1">
              <a:buClr>
                <a:srgbClr val="00007D"/>
              </a:buClr>
              <a:buSzPct val="100000"/>
              <a:buNone/>
              <a:defRPr/>
            </a:pP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Al 30 giugno 2010</a:t>
            </a:r>
            <a:r>
              <a:rPr lang="it-IT" sz="18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, il POR Calabria FESR ha registrava il seguente avanzamento finanziario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100000"/>
              <a:buNone/>
              <a:tabLst/>
              <a:defRPr/>
            </a:pPr>
            <a:endParaRPr kumimoji="0" lang="it-IT" sz="400" b="0" i="0" u="none" strike="noStrike" kern="0" cap="none" spc="0" normalizeH="0" baseline="0" noProof="0" dirty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12788" lvl="0" indent="-357188" algn="just" eaLnBrk="1" hangingPunct="1">
              <a:buClr>
                <a:srgbClr val="00007D"/>
              </a:buClr>
              <a:buFont typeface="Wingdings" pitchFamily="2" charset="2"/>
              <a:buChar char="ü"/>
              <a:defRPr/>
            </a:pPr>
            <a:r>
              <a:rPr kumimoji="0" lang="it-IT" sz="1800" b="1" i="0" u="none" strike="noStrike" kern="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mpegni </a:t>
            </a:r>
            <a:r>
              <a:rPr kumimoji="0" lang="it-IT" sz="1800" b="1" i="0" u="none" strike="noStrike" kern="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giuridicamente vincolanti per </a:t>
            </a:r>
            <a:r>
              <a:rPr lang="it-IT" sz="18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€ </a:t>
            </a:r>
            <a:r>
              <a:rPr kumimoji="0" lang="it-IT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919.976.285,52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;</a:t>
            </a:r>
          </a:p>
          <a:p>
            <a:pPr marL="712788" indent="-357188" algn="just" eaLnBrk="1" hangingPunct="1">
              <a:buClr>
                <a:srgbClr val="00007D"/>
              </a:buClr>
              <a:buFont typeface="Wingdings" pitchFamily="2" charset="2"/>
              <a:buChar char="ü"/>
              <a:defRPr/>
            </a:pPr>
            <a:r>
              <a:rPr lang="it-IT" sz="18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Pagamenti ammessi per € </a:t>
            </a:r>
            <a:r>
              <a:rPr lang="it-IT" sz="1800" b="1" u="sng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198.487.622,01</a:t>
            </a:r>
            <a:r>
              <a:rPr lang="it-IT" sz="18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712788" lvl="0" indent="-357188" algn="just" eaLnBrk="1" hangingPunct="1">
              <a:buClr>
                <a:srgbClr val="00007D"/>
              </a:buClr>
              <a:buFont typeface="Wingdings" pitchFamily="2" charset="2"/>
              <a:buChar char="ü"/>
              <a:defRPr/>
            </a:pPr>
            <a:r>
              <a:rPr lang="it-IT" sz="18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Spese certificate alla Commissione europea per</a:t>
            </a:r>
            <a:r>
              <a:rPr lang="it-IT" sz="18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8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€</a:t>
            </a:r>
            <a:r>
              <a:rPr lang="it-IT" sz="18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800" b="1" u="sng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180.075.946,61.</a:t>
            </a:r>
            <a:endParaRPr lang="it-IT" sz="1800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712788" indent="-357188" algn="just" eaLnBrk="1" hangingPunct="1">
              <a:buClr>
                <a:srgbClr val="00007D"/>
              </a:buClr>
              <a:buFont typeface="Wingdings" pitchFamily="2" charset="2"/>
              <a:buChar char="ü"/>
              <a:defRPr/>
            </a:pPr>
            <a:endParaRPr lang="it-IT" sz="1800" kern="0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>
                <a:tab pos="449263" algn="l"/>
              </a:tabLst>
              <a:defRPr/>
            </a:pPr>
            <a:endParaRPr kumimoji="0" lang="it-IT" sz="800" b="0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lv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800" kern="0" dirty="0" smtClean="0">
                <a:solidFill>
                  <a:srgbClr val="01047D"/>
                </a:solidFill>
                <a:latin typeface="Times New Roman"/>
                <a:cs typeface="Times New Roman" pitchFamily="18" charset="0"/>
              </a:rPr>
              <a:t>Alla </a:t>
            </a:r>
            <a:r>
              <a:rPr lang="it-IT" sz="1800" kern="0" dirty="0">
                <a:solidFill>
                  <a:srgbClr val="01047D"/>
                </a:solidFill>
                <a:latin typeface="Times New Roman"/>
                <a:cs typeface="Times New Roman" pitchFamily="18" charset="0"/>
              </a:rPr>
              <a:t>stessa </a:t>
            </a:r>
            <a:r>
              <a:rPr lang="it-IT" sz="1800" kern="0" dirty="0" smtClean="0">
                <a:solidFill>
                  <a:srgbClr val="01047D"/>
                </a:solidFill>
                <a:latin typeface="Times New Roman"/>
                <a:cs typeface="Times New Roman" pitchFamily="18" charset="0"/>
              </a:rPr>
              <a:t>data, le nuove </a:t>
            </a:r>
            <a:r>
              <a:rPr lang="it-IT" sz="1800" b="1" kern="0" dirty="0" smtClean="0">
                <a:solidFill>
                  <a:srgbClr val="01047D"/>
                </a:solidFill>
                <a:latin typeface="Times New Roman"/>
                <a:cs typeface="Times New Roman" pitchFamily="18" charset="0"/>
              </a:rPr>
              <a:t>procedure di selezione avviate </a:t>
            </a:r>
            <a:r>
              <a:rPr lang="it-IT" sz="1800" kern="0" dirty="0" smtClean="0">
                <a:solidFill>
                  <a:srgbClr val="01047D"/>
                </a:solidFill>
                <a:latin typeface="Times New Roman"/>
                <a:cs typeface="Times New Roman" pitchFamily="18" charset="0"/>
              </a:rPr>
              <a:t>erano circa </a:t>
            </a:r>
            <a:r>
              <a:rPr lang="it-IT" sz="1800" b="1" kern="0" dirty="0" smtClean="0">
                <a:solidFill>
                  <a:srgbClr val="01047D"/>
                </a:solidFill>
                <a:latin typeface="Times New Roman"/>
                <a:cs typeface="Times New Roman" pitchFamily="18" charset="0"/>
              </a:rPr>
              <a:t>30 </a:t>
            </a:r>
            <a:r>
              <a:rPr lang="it-IT" sz="1800" kern="0" dirty="0" smtClean="0">
                <a:solidFill>
                  <a:srgbClr val="01047D"/>
                </a:solidFill>
                <a:latin typeface="Times New Roman"/>
                <a:cs typeface="Times New Roman" pitchFamily="18" charset="0"/>
              </a:rPr>
              <a:t>per un totale di </a:t>
            </a:r>
            <a:r>
              <a:rPr lang="it-IT" sz="18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247 M€. </a:t>
            </a: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800" b="1" dirty="0" smtClean="0">
                <a:solidFill>
                  <a:srgbClr val="01047D"/>
                </a:solidFill>
                <a:latin typeface="Times New Roman"/>
              </a:rPr>
              <a:t> </a:t>
            </a:r>
            <a:endParaRPr lang="it-IT" sz="1800" kern="0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endParaRPr lang="it-IT" sz="1800" kern="0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>
                <a:tab pos="449263" algn="l"/>
              </a:tabLst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49263" marR="0" lvl="0" indent="-449263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>
                <a:tab pos="449263" algn="l"/>
              </a:tabLst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grpSp>
        <p:nvGrpSpPr>
          <p:cNvPr id="12" name="Gruppo 11"/>
          <p:cNvGrpSpPr/>
          <p:nvPr/>
        </p:nvGrpSpPr>
        <p:grpSpPr>
          <a:xfrm>
            <a:off x="179513" y="83127"/>
            <a:ext cx="8869484" cy="1033154"/>
            <a:chOff x="179513" y="83127"/>
            <a:chExt cx="8869484" cy="1033154"/>
          </a:xfrm>
        </p:grpSpPr>
        <p:pic>
          <p:nvPicPr>
            <p:cNvPr id="14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 xmlns="">
                    <a14:imgLayer r:embed="rId7">
                      <a14:imgEffect>
                        <a14:sharpenSoften amoun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>
              <a:off x="3497277" y="83127"/>
              <a:ext cx="5551720" cy="1033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8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72046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1"/>
          <p:cNvGrpSpPr/>
          <p:nvPr/>
        </p:nvGrpSpPr>
        <p:grpSpPr>
          <a:xfrm>
            <a:off x="179513" y="83127"/>
            <a:ext cx="8869484" cy="1033154"/>
            <a:chOff x="179513" y="83127"/>
            <a:chExt cx="8869484" cy="1033154"/>
          </a:xfrm>
        </p:grpSpPr>
        <p:pic>
          <p:nvPicPr>
            <p:cNvPr id="14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 xmlns="">
                    <a14:imgLayer r:embed="rId7">
                      <a14:imgEffect>
                        <a14:sharpenSoften amoun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>
              <a:off x="3497277" y="83127"/>
              <a:ext cx="5551720" cy="1033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8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57200" y="1305533"/>
            <a:ext cx="8229600" cy="40011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7D"/>
              </a:buClr>
              <a:buSzPct val="100000"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Stato di attuazione </a:t>
            </a: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1047D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del POR Calabria FESR</a:t>
            </a: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al </a:t>
            </a: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15.04.2012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68313" y="1904050"/>
            <a:ext cx="8229600" cy="4525963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100000"/>
              <a:buFont typeface="Wingdings" pitchFamily="2" charset="2"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Al 15 aprile 2012, il POR Calabria FESR ha registrato il seguente avanzamento finanziario: </a:t>
            </a:r>
          </a:p>
          <a:p>
            <a:pPr marL="712788" marR="0" lvl="0" indent="-357188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ü"/>
              <a:tabLst/>
              <a:defRPr/>
            </a:pPr>
            <a:r>
              <a:rPr kumimoji="0" 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Impegni giuridicamente vincolanti per € </a:t>
            </a:r>
            <a:r>
              <a:rPr kumimoji="0" lang="it-IT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1.293.356.202,61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;</a:t>
            </a:r>
          </a:p>
          <a:p>
            <a:pPr marL="712788" marR="0" lvl="0" indent="-357188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ü"/>
              <a:tabLst/>
              <a:defRPr/>
            </a:pPr>
            <a:r>
              <a:rPr kumimoji="0" 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Pagamenti ammessi per € </a:t>
            </a:r>
            <a:r>
              <a:rPr kumimoji="0" lang="it-IT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536.681.371,93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;</a:t>
            </a:r>
          </a:p>
          <a:p>
            <a:pPr marL="712788" lvl="0" indent="-357188" algn="just" eaLnBrk="1" hangingPunct="1">
              <a:buClr>
                <a:srgbClr val="00007D"/>
              </a:buClr>
              <a:buFont typeface="Wingdings" pitchFamily="2" charset="2"/>
              <a:buChar char="ü"/>
              <a:defRPr/>
            </a:pPr>
            <a:r>
              <a:rPr lang="it-IT" sz="18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Spese certificate alla Commissione europea per</a:t>
            </a:r>
            <a:r>
              <a:rPr lang="it-IT" sz="18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8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€</a:t>
            </a:r>
            <a:r>
              <a:rPr lang="it-IT" sz="18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800" b="1" u="sng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462.754.584,89.</a:t>
            </a:r>
            <a:endParaRPr kumimoji="0" lang="it-IT" sz="1800" b="0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endParaRPr kumimoji="0" lang="it-IT" sz="1800" b="0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8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Alla stessa data, </a:t>
            </a:r>
            <a:r>
              <a:rPr lang="it-IT" sz="1800" kern="0" dirty="0" smtClean="0">
                <a:solidFill>
                  <a:srgbClr val="01047D"/>
                </a:solidFill>
                <a:latin typeface="Times New Roman"/>
                <a:cs typeface="Times New Roman" pitchFamily="18" charset="0"/>
              </a:rPr>
              <a:t>le nuove </a:t>
            </a:r>
            <a:r>
              <a:rPr lang="it-IT" sz="1800" b="1" kern="0" dirty="0" smtClean="0">
                <a:solidFill>
                  <a:srgbClr val="01047D"/>
                </a:solidFill>
                <a:latin typeface="Times New Roman"/>
                <a:cs typeface="Times New Roman" pitchFamily="18" charset="0"/>
              </a:rPr>
              <a:t>procedure di selezione avviate da luglio 2010 </a:t>
            </a:r>
            <a:r>
              <a:rPr lang="it-IT" sz="1800" kern="0" dirty="0" smtClean="0">
                <a:solidFill>
                  <a:srgbClr val="01047D"/>
                </a:solidFill>
                <a:latin typeface="Times New Roman"/>
                <a:cs typeface="Times New Roman" pitchFamily="18" charset="0"/>
              </a:rPr>
              <a:t>sono circa </a:t>
            </a:r>
            <a:r>
              <a:rPr lang="it-IT" sz="1800" b="1" kern="0" dirty="0" smtClean="0">
                <a:solidFill>
                  <a:srgbClr val="01047D"/>
                </a:solidFill>
                <a:latin typeface="Times New Roman"/>
                <a:cs typeface="Times New Roman" pitchFamily="18" charset="0"/>
              </a:rPr>
              <a:t>100 </a:t>
            </a:r>
            <a:r>
              <a:rPr lang="it-IT" sz="1800" kern="0" dirty="0" smtClean="0">
                <a:solidFill>
                  <a:srgbClr val="01047D"/>
                </a:solidFill>
                <a:latin typeface="Times New Roman"/>
                <a:cs typeface="Times New Roman" pitchFamily="18" charset="0"/>
              </a:rPr>
              <a:t>per un totale di </a:t>
            </a:r>
            <a:r>
              <a:rPr lang="it-IT" sz="18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1.425 </a:t>
            </a:r>
            <a:r>
              <a:rPr lang="it-IT" sz="1800" b="1" kern="0" dirty="0" err="1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M€</a:t>
            </a:r>
            <a:r>
              <a:rPr lang="it-IT" sz="18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it-IT" sz="1800" b="1" u="sng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endParaRPr kumimoji="0" lang="it-IT" sz="1800" b="0" i="0" u="sng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046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4</a:t>
            </a:fld>
            <a:endParaRPr lang="it-IT"/>
          </a:p>
        </p:txBody>
      </p:sp>
      <p:grpSp>
        <p:nvGrpSpPr>
          <p:cNvPr id="3" name="Gruppo 5"/>
          <p:cNvGrpSpPr/>
          <p:nvPr/>
        </p:nvGrpSpPr>
        <p:grpSpPr>
          <a:xfrm>
            <a:off x="179513" y="83127"/>
            <a:ext cx="8869484" cy="1033154"/>
            <a:chOff x="179513" y="83127"/>
            <a:chExt cx="8869484" cy="1033154"/>
          </a:xfrm>
        </p:grpSpPr>
        <p:pic>
          <p:nvPicPr>
            <p:cNvPr id="7" name="Picture 1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7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 xmlns="">
                    <a14:imgLayer r:embed="rId6">
                      <a14:imgEffect>
                        <a14:sharpenSoften amoun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>
              <a:off x="3497277" y="83127"/>
              <a:ext cx="5551720" cy="1033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Rectangle 3"/>
          <p:cNvSpPr txBox="1">
            <a:spLocks noGrp="1" noChangeArrowheads="1"/>
          </p:cNvSpPr>
          <p:nvPr>
            <p:ph idx="1"/>
          </p:nvPr>
        </p:nvSpPr>
        <p:spPr bwMode="auto">
          <a:xfrm>
            <a:off x="468313" y="1844675"/>
            <a:ext cx="8229600" cy="4525963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algn="just" eaLnBrk="1" hangingPunct="1">
              <a:buClr>
                <a:srgbClr val="00007D"/>
              </a:buClr>
              <a:buSzPct val="100000"/>
              <a:buNone/>
              <a:defRPr/>
            </a:pPr>
            <a:endParaRPr lang="it-IT" sz="1800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eaLnBrk="1" hangingPunct="1">
              <a:buClr>
                <a:srgbClr val="00007D"/>
              </a:buClr>
              <a:buSzPct val="100000"/>
              <a:buNone/>
              <a:defRPr/>
            </a:pPr>
            <a:r>
              <a:rPr lang="it-IT" sz="18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L’avanzamento finanziario al 15 aprile 2012, rispetto alla situazione registrata alla data del 30 giugno 2010, evidenzia i seguenti </a:t>
            </a:r>
            <a:r>
              <a:rPr lang="it-IT" sz="1800" b="1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incrementi</a:t>
            </a:r>
            <a:r>
              <a:rPr lang="it-IT" sz="18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lvl="0" indent="0" algn="just" eaLnBrk="1" hangingPunct="1">
              <a:buClr>
                <a:srgbClr val="00007D"/>
              </a:buClr>
              <a:buSzPct val="100000"/>
              <a:buNone/>
              <a:defRPr/>
            </a:pPr>
            <a:endParaRPr lang="it-IT" sz="400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712788" indent="-357188" algn="just" eaLnBrk="1" hangingPunct="1">
              <a:buClr>
                <a:srgbClr val="00007D"/>
              </a:buClr>
              <a:buFont typeface="Wingdings" pitchFamily="2" charset="2"/>
              <a:buChar char="ü"/>
              <a:defRPr/>
            </a:pPr>
            <a:r>
              <a:rPr lang="it-IT" sz="18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Gli</a:t>
            </a:r>
            <a:r>
              <a:rPr lang="it-IT" sz="18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800" b="1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impegni </a:t>
            </a:r>
            <a:r>
              <a:rPr lang="it-IT" sz="18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giuridicamente vincolanti </a:t>
            </a:r>
            <a:r>
              <a:rPr lang="it-IT" sz="18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sono passati da 919,9 M€ a 1.293,4 M€ </a:t>
            </a:r>
            <a:r>
              <a:rPr lang="it-IT" sz="1800" b="1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(+41%)</a:t>
            </a:r>
            <a:r>
              <a:rPr lang="it-IT" sz="18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811213" algn="just" eaLnBrk="1" hangingPunct="1">
              <a:buClr>
                <a:srgbClr val="00007D"/>
              </a:buClr>
              <a:buSzPct val="100000"/>
              <a:buFont typeface="Arial" pitchFamily="34" charset="0"/>
              <a:buChar char="•"/>
              <a:defRPr/>
            </a:pPr>
            <a:endParaRPr lang="it-IT" sz="800" kern="0" dirty="0" smtClean="0">
              <a:solidFill>
                <a:srgbClr val="0104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712788" indent="-357188" algn="just" eaLnBrk="1" hangingPunct="1">
              <a:buClr>
                <a:srgbClr val="00007D"/>
              </a:buClr>
              <a:buFont typeface="Wingdings" pitchFamily="2" charset="2"/>
              <a:buChar char="ü"/>
              <a:defRPr/>
            </a:pPr>
            <a:r>
              <a:rPr lang="it-IT" sz="18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it-IT" sz="18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800" b="1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pagamenti </a:t>
            </a:r>
            <a:r>
              <a:rPr lang="it-IT" sz="18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ammessi </a:t>
            </a:r>
            <a:r>
              <a:rPr lang="it-IT" sz="18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sono passati da 198,5 M€ a 536,7 M€</a:t>
            </a:r>
            <a:r>
              <a:rPr lang="it-IT" sz="18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800" b="1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(+170%)</a:t>
            </a:r>
            <a:r>
              <a:rPr lang="it-IT" sz="18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712788" indent="-357188" algn="just" eaLnBrk="1" hangingPunct="1">
              <a:buClr>
                <a:srgbClr val="00007D"/>
              </a:buClr>
              <a:buFont typeface="Wingdings" pitchFamily="2" charset="2"/>
              <a:buChar char="ü"/>
              <a:defRPr/>
            </a:pPr>
            <a:endParaRPr lang="it-IT" sz="1800" kern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12788" indent="-357188" algn="just" eaLnBrk="1" hangingPunct="1">
              <a:buClr>
                <a:srgbClr val="00007D"/>
              </a:buClr>
              <a:buFont typeface="Wingdings" pitchFamily="2" charset="2"/>
              <a:buChar char="ü"/>
              <a:defRPr/>
            </a:pPr>
            <a:r>
              <a:rPr lang="it-IT" sz="1800" kern="0" dirty="0" smtClean="0">
                <a:solidFill>
                  <a:srgbClr val="01047D"/>
                </a:solidFill>
                <a:latin typeface="Times New Roman" pitchFamily="18" charset="0"/>
                <a:cs typeface="Times New Roman" pitchFamily="18" charset="0"/>
              </a:rPr>
              <a:t>Le</a:t>
            </a:r>
            <a:r>
              <a:rPr lang="it-IT" sz="18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800" b="1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spese certificate</a:t>
            </a:r>
            <a:r>
              <a:rPr lang="it-IT" sz="18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800" kern="0" dirty="0" smtClean="0">
                <a:solidFill>
                  <a:srgbClr val="01047D"/>
                </a:solidFill>
                <a:latin typeface="Times New Roman" pitchFamily="18" charset="0"/>
                <a:cs typeface="Times New Roman" pitchFamily="18" charset="0"/>
              </a:rPr>
              <a:t>sono passate da 180 </a:t>
            </a:r>
            <a:r>
              <a:rPr lang="it-IT" sz="1800" kern="0" dirty="0" err="1" smtClean="0">
                <a:solidFill>
                  <a:srgbClr val="01047D"/>
                </a:solidFill>
                <a:latin typeface="Times New Roman" pitchFamily="18" charset="0"/>
                <a:cs typeface="Times New Roman" pitchFamily="18" charset="0"/>
              </a:rPr>
              <a:t>M€</a:t>
            </a:r>
            <a:r>
              <a:rPr lang="it-IT" sz="1800" kern="0" dirty="0" smtClean="0">
                <a:solidFill>
                  <a:srgbClr val="01047D"/>
                </a:solidFill>
                <a:latin typeface="Times New Roman" pitchFamily="18" charset="0"/>
                <a:cs typeface="Times New Roman" pitchFamily="18" charset="0"/>
              </a:rPr>
              <a:t> a 462,7 </a:t>
            </a:r>
            <a:r>
              <a:rPr lang="it-IT" sz="1800" kern="0" dirty="0" err="1" smtClean="0">
                <a:solidFill>
                  <a:srgbClr val="01047D"/>
                </a:solidFill>
                <a:latin typeface="Times New Roman" pitchFamily="18" charset="0"/>
                <a:cs typeface="Times New Roman" pitchFamily="18" charset="0"/>
              </a:rPr>
              <a:t>M€</a:t>
            </a:r>
            <a:r>
              <a:rPr lang="it-IT" sz="1800" kern="0" dirty="0" smtClean="0">
                <a:solidFill>
                  <a:srgbClr val="0104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800" b="1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(+157%).</a:t>
            </a:r>
          </a:p>
          <a:p>
            <a:pPr marL="811213" algn="just" eaLnBrk="1" hangingPunct="1">
              <a:buClr>
                <a:srgbClr val="00007D"/>
              </a:buClr>
              <a:buSzPct val="100000"/>
              <a:buFont typeface="Arial" pitchFamily="34" charset="0"/>
              <a:buChar char="•"/>
              <a:defRPr/>
            </a:pPr>
            <a:endParaRPr lang="it-IT" sz="800" kern="0" dirty="0" smtClean="0">
              <a:solidFill>
                <a:srgbClr val="0104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defRPr/>
            </a:pPr>
            <a:endParaRPr lang="it-IT" sz="1600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46158"/>
            <a:ext cx="8229600" cy="40011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>
              <a:buClr>
                <a:srgbClr val="00007D"/>
              </a:buClr>
              <a:buSzPct val="100000"/>
            </a:pPr>
            <a:r>
              <a:rPr lang="it-IT" sz="2000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Avanzamento </a:t>
            </a:r>
            <a:r>
              <a:rPr lang="it-IT" sz="2000" b="1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finanziario al </a:t>
            </a:r>
            <a:r>
              <a:rPr lang="it-IT" sz="2000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15 aprile 2012</a:t>
            </a:r>
            <a:endParaRPr lang="it-IT" sz="2000" b="1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117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/>
          <p:cNvGrpSpPr/>
          <p:nvPr/>
        </p:nvGrpSpPr>
        <p:grpSpPr>
          <a:xfrm>
            <a:off x="179513" y="83127"/>
            <a:ext cx="8869484" cy="1033154"/>
            <a:chOff x="179513" y="83127"/>
            <a:chExt cx="8869484" cy="1033154"/>
          </a:xfrm>
        </p:grpSpPr>
        <p:pic>
          <p:nvPicPr>
            <p:cNvPr id="14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 xmlns="">
                    <a14:imgLayer r:embed="rId7">
                      <a14:imgEffect>
                        <a14:sharpenSoften amoun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>
              <a:off x="3497277" y="83127"/>
              <a:ext cx="5551720" cy="1033154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8" name="Rettangolo 17"/>
          <p:cNvSpPr/>
          <p:nvPr/>
        </p:nvSpPr>
        <p:spPr>
          <a:xfrm>
            <a:off x="502920" y="1246747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Incremento impegni  </a:t>
            </a:r>
            <a:r>
              <a:rPr lang="it-IT" b="1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dal </a:t>
            </a: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30 giugno 2010 </a:t>
            </a:r>
            <a:r>
              <a:rPr lang="it-IT" b="1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al </a:t>
            </a: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15 aprile 2012</a:t>
            </a:r>
            <a:endParaRPr lang="it-IT" b="1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Ovale 21"/>
          <p:cNvSpPr/>
          <p:nvPr/>
        </p:nvSpPr>
        <p:spPr bwMode="auto">
          <a:xfrm>
            <a:off x="4422775" y="2563777"/>
            <a:ext cx="816445" cy="3895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+41%</a:t>
            </a:r>
            <a:endParaRPr lang="it-IT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5</a:t>
            </a:fld>
            <a:endParaRPr lang="it-IT" dirty="0"/>
          </a:p>
        </p:txBody>
      </p:sp>
      <p:graphicFrame>
        <p:nvGraphicFramePr>
          <p:cNvPr id="21" name="Grafico 20"/>
          <p:cNvGraphicFramePr/>
          <p:nvPr/>
        </p:nvGraphicFramePr>
        <p:xfrm>
          <a:off x="760021" y="1710047"/>
          <a:ext cx="7564582" cy="4583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xmlns="" val="15993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/>
          <p:cNvGrpSpPr/>
          <p:nvPr/>
        </p:nvGrpSpPr>
        <p:grpSpPr>
          <a:xfrm>
            <a:off x="179513" y="83127"/>
            <a:ext cx="8869484" cy="1033154"/>
            <a:chOff x="179513" y="83127"/>
            <a:chExt cx="8869484" cy="1033154"/>
          </a:xfrm>
        </p:grpSpPr>
        <p:pic>
          <p:nvPicPr>
            <p:cNvPr id="14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 xmlns="">
                    <a14:imgLayer r:embed="rId7">
                      <a14:imgEffect>
                        <a14:sharpenSoften amoun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>
              <a:off x="3497277" y="83127"/>
              <a:ext cx="5551720" cy="1033154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8" name="Rettangolo 17"/>
          <p:cNvSpPr/>
          <p:nvPr/>
        </p:nvSpPr>
        <p:spPr>
          <a:xfrm>
            <a:off x="502920" y="1193582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Incremento Pagamenti dal 30 giugno 2010 </a:t>
            </a:r>
            <a:r>
              <a:rPr lang="it-IT" b="1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al </a:t>
            </a: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15 aprile 2012</a:t>
            </a:r>
            <a:endParaRPr lang="it-IT" b="1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Ovale 23"/>
          <p:cNvSpPr/>
          <p:nvPr/>
        </p:nvSpPr>
        <p:spPr bwMode="auto">
          <a:xfrm>
            <a:off x="3971590" y="3098912"/>
            <a:ext cx="936508" cy="389513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+171%</a:t>
            </a:r>
            <a:endParaRPr lang="it-IT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6</a:t>
            </a:fld>
            <a:endParaRPr lang="it-IT" dirty="0"/>
          </a:p>
        </p:txBody>
      </p:sp>
      <p:graphicFrame>
        <p:nvGraphicFramePr>
          <p:cNvPr id="19" name="Grafico 18"/>
          <p:cNvGraphicFramePr/>
          <p:nvPr/>
        </p:nvGraphicFramePr>
        <p:xfrm>
          <a:off x="688768" y="1733797"/>
          <a:ext cx="7647709" cy="4524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0" name="Parentesi graffa aperta 19"/>
          <p:cNvSpPr/>
          <p:nvPr/>
        </p:nvSpPr>
        <p:spPr>
          <a:xfrm>
            <a:off x="4952011" y="2588822"/>
            <a:ext cx="534389" cy="140128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9081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2"/>
          <p:cNvGrpSpPr/>
          <p:nvPr/>
        </p:nvGrpSpPr>
        <p:grpSpPr>
          <a:xfrm>
            <a:off x="179513" y="83127"/>
            <a:ext cx="8869484" cy="1033154"/>
            <a:chOff x="179513" y="83127"/>
            <a:chExt cx="8869484" cy="1033154"/>
          </a:xfrm>
        </p:grpSpPr>
        <p:pic>
          <p:nvPicPr>
            <p:cNvPr id="14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 xmlns="">
                    <a14:imgLayer r:embed="rId7">
                      <a14:imgEffect>
                        <a14:sharpenSoften amoun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>
              <a:off x="3497277" y="83127"/>
              <a:ext cx="5551720" cy="1033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ttangolo 9"/>
          <p:cNvSpPr/>
          <p:nvPr/>
        </p:nvSpPr>
        <p:spPr>
          <a:xfrm>
            <a:off x="582348" y="1285845"/>
            <a:ext cx="82073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Incremento spese certificate alla Commissione europea</a:t>
            </a:r>
          </a:p>
          <a:p>
            <a:pPr algn="ctr">
              <a:spcBef>
                <a:spcPct val="0"/>
              </a:spcBef>
            </a:pP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da giugno 2010 ad aprile 2012</a:t>
            </a:r>
            <a:endParaRPr lang="it-IT" b="1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20" name="Ovale 19"/>
          <p:cNvSpPr/>
          <p:nvPr/>
        </p:nvSpPr>
        <p:spPr bwMode="auto">
          <a:xfrm>
            <a:off x="3906981" y="3091739"/>
            <a:ext cx="1068779" cy="389513"/>
          </a:xfrm>
          <a:prstGeom prst="ellips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+157%</a:t>
            </a:r>
            <a:endParaRPr lang="it-IT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Grafico 20"/>
          <p:cNvGraphicFramePr/>
          <p:nvPr/>
        </p:nvGraphicFramePr>
        <p:xfrm>
          <a:off x="475013" y="2052637"/>
          <a:ext cx="7790213" cy="4288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xmlns="" val="233819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8</a:t>
            </a:fld>
            <a:endParaRPr lang="it-IT"/>
          </a:p>
        </p:txBody>
      </p:sp>
      <p:grpSp>
        <p:nvGrpSpPr>
          <p:cNvPr id="3" name="Gruppo 5"/>
          <p:cNvGrpSpPr/>
          <p:nvPr/>
        </p:nvGrpSpPr>
        <p:grpSpPr>
          <a:xfrm>
            <a:off x="179513" y="83127"/>
            <a:ext cx="8869484" cy="1033154"/>
            <a:chOff x="179513" y="83127"/>
            <a:chExt cx="8869484" cy="1033154"/>
          </a:xfrm>
        </p:grpSpPr>
        <p:pic>
          <p:nvPicPr>
            <p:cNvPr id="7" name="Picture 1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7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 xmlns="">
                    <a14:imgLayer r:embed="rId6">
                      <a14:imgEffect>
                        <a14:sharpenSoften amoun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>
              <a:off x="3497277" y="83127"/>
              <a:ext cx="5551720" cy="1033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917864" y="1360878"/>
            <a:ext cx="7488832" cy="520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marR="0" lvl="0" indent="-342900" algn="ctr" defTabSz="91440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lang="it-IT" sz="2000" b="1" dirty="0" smtClean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Avanzamento </a:t>
            </a:r>
            <a:r>
              <a:rPr lang="it-IT" sz="2000" b="1" dirty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</a:t>
            </a:r>
            <a:r>
              <a:rPr lang="it-IT" sz="2000" b="1" dirty="0" smtClean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rocedurale </a:t>
            </a:r>
            <a:r>
              <a:rPr lang="it-IT" sz="2000" b="1" dirty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 </a:t>
            </a:r>
            <a:r>
              <a:rPr lang="it-IT" sz="2000" b="1" dirty="0" smtClean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15 aprile 2012</a:t>
            </a:r>
            <a:endParaRPr lang="it-IT" sz="2000" b="1" dirty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27" name="Grafico 26"/>
          <p:cNvGraphicFramePr/>
          <p:nvPr/>
        </p:nvGraphicFramePr>
        <p:xfrm>
          <a:off x="676894" y="1766887"/>
          <a:ext cx="7766462" cy="4538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xmlns="" val="329122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7657</TotalTime>
  <Words>304</Words>
  <Application>Microsoft Office PowerPoint</Application>
  <PresentationFormat>Presentazione su schermo (4:3)</PresentationFormat>
  <Paragraphs>69</Paragraphs>
  <Slides>8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Diapositiva 1</vt:lpstr>
      <vt:lpstr>Diapositiva 2</vt:lpstr>
      <vt:lpstr>Diapositiva 3</vt:lpstr>
      <vt:lpstr>Avanzamento finanziario al 15 aprile 2012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Massimiliano</dc:creator>
  <cp:lastModifiedBy>Utente3</cp:lastModifiedBy>
  <cp:revision>886</cp:revision>
  <cp:lastPrinted>2012-02-02T11:31:06Z</cp:lastPrinted>
  <dcterms:created xsi:type="dcterms:W3CDTF">2011-07-01T08:33:49Z</dcterms:created>
  <dcterms:modified xsi:type="dcterms:W3CDTF">2012-04-30T08:22:59Z</dcterms:modified>
</cp:coreProperties>
</file>