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6" r:id="rId2"/>
  </p:sldMasterIdLst>
  <p:notesMasterIdLst>
    <p:notesMasterId r:id="rId20"/>
  </p:notesMasterIdLst>
  <p:sldIdLst>
    <p:sldId id="257" r:id="rId3"/>
    <p:sldId id="258" r:id="rId4"/>
    <p:sldId id="270" r:id="rId5"/>
    <p:sldId id="335" r:id="rId6"/>
    <p:sldId id="451" r:id="rId7"/>
    <p:sldId id="452" r:id="rId8"/>
    <p:sldId id="453" r:id="rId9"/>
    <p:sldId id="454" r:id="rId10"/>
    <p:sldId id="456" r:id="rId11"/>
    <p:sldId id="457" r:id="rId12"/>
    <p:sldId id="463" r:id="rId13"/>
    <p:sldId id="465" r:id="rId14"/>
    <p:sldId id="462" r:id="rId15"/>
    <p:sldId id="458" r:id="rId16"/>
    <p:sldId id="459" r:id="rId17"/>
    <p:sldId id="460" r:id="rId18"/>
    <p:sldId id="461" r:id="rId19"/>
  </p:sldIdLst>
  <p:sldSz cx="9144000" cy="6858000" type="screen4x3"/>
  <p:notesSz cx="6810375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1DFD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9" autoAdjust="0"/>
    <p:restoredTop sz="93813" autoAdjust="0"/>
  </p:normalViewPr>
  <p:slideViewPr>
    <p:cSldViewPr snapToGrid="0">
      <p:cViewPr>
        <p:scale>
          <a:sx n="80" d="100"/>
          <a:sy n="80" d="100"/>
        </p:scale>
        <p:origin x="-846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7638" y="0"/>
            <a:ext cx="2951163" cy="497126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AD93D2B-B1EB-44C0-91E3-C6723DF62638}" type="datetimeFigureOut">
              <a:rPr lang="it-IT" smtClean="0"/>
              <a:pPr/>
              <a:t>16/09/2011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1038" y="4722696"/>
            <a:ext cx="5448300" cy="4474131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7638" y="9443662"/>
            <a:ext cx="2951163" cy="497126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55C1234-25D1-4453-95A9-70627846157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0428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553592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9D31A-6B9E-49D8-8A24-EB75F23597C9}" type="slidenum">
              <a:rPr lang="it-IT" smtClean="0">
                <a:solidFill>
                  <a:srgbClr val="EEECE1"/>
                </a:solidFill>
              </a:rPr>
              <a:pPr/>
              <a:t>13</a:t>
            </a:fld>
            <a:endParaRPr lang="it-IT" smtClean="0">
              <a:solidFill>
                <a:srgbClr val="EEECE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9D31A-6B9E-49D8-8A24-EB75F23597C9}" type="slidenum">
              <a:rPr lang="it-IT" smtClean="0">
                <a:solidFill>
                  <a:srgbClr val="EEECE1"/>
                </a:solidFill>
              </a:rPr>
              <a:pPr/>
              <a:t>14</a:t>
            </a:fld>
            <a:endParaRPr lang="it-IT" smtClean="0">
              <a:solidFill>
                <a:srgbClr val="EEECE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9D31A-6B9E-49D8-8A24-EB75F23597C9}" type="slidenum">
              <a:rPr lang="it-IT" smtClean="0">
                <a:solidFill>
                  <a:srgbClr val="EEECE1"/>
                </a:solidFill>
              </a:rPr>
              <a:pPr/>
              <a:t>15</a:t>
            </a:fld>
            <a:endParaRPr lang="it-IT" smtClean="0">
              <a:solidFill>
                <a:srgbClr val="EEECE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9D31A-6B9E-49D8-8A24-EB75F23597C9}" type="slidenum">
              <a:rPr lang="it-IT" smtClean="0">
                <a:solidFill>
                  <a:srgbClr val="EEECE1"/>
                </a:solidFill>
              </a:rPr>
              <a:pPr/>
              <a:t>16</a:t>
            </a:fld>
            <a:endParaRPr lang="it-IT" smtClean="0">
              <a:solidFill>
                <a:srgbClr val="EEECE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9D31A-6B9E-49D8-8A24-EB75F23597C9}" type="slidenum">
              <a:rPr lang="it-IT" smtClean="0">
                <a:solidFill>
                  <a:srgbClr val="EEECE1"/>
                </a:solidFill>
              </a:rPr>
              <a:pPr/>
              <a:t>17</a:t>
            </a:fld>
            <a:endParaRPr lang="it-IT" smtClean="0">
              <a:solidFill>
                <a:srgbClr val="EEECE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89602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1234-25D1-4453-95A9-706278461577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1346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9D31A-6B9E-49D8-8A24-EB75F23597C9}" type="slidenum">
              <a:rPr lang="it-IT" smtClean="0">
                <a:solidFill>
                  <a:srgbClr val="EEECE1"/>
                </a:solidFill>
              </a:rPr>
              <a:pPr/>
              <a:t>7</a:t>
            </a:fld>
            <a:endParaRPr lang="it-IT" smtClean="0">
              <a:solidFill>
                <a:srgbClr val="EEECE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9D31A-6B9E-49D8-8A24-EB75F23597C9}" type="slidenum">
              <a:rPr lang="it-IT" smtClean="0">
                <a:solidFill>
                  <a:srgbClr val="EEECE1"/>
                </a:solidFill>
              </a:rPr>
              <a:pPr/>
              <a:t>8</a:t>
            </a:fld>
            <a:endParaRPr lang="it-IT" smtClean="0">
              <a:solidFill>
                <a:srgbClr val="EEECE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9D31A-6B9E-49D8-8A24-EB75F23597C9}" type="slidenum">
              <a:rPr lang="it-IT" smtClean="0">
                <a:solidFill>
                  <a:srgbClr val="EEECE1"/>
                </a:solidFill>
              </a:rPr>
              <a:pPr/>
              <a:t>9</a:t>
            </a:fld>
            <a:endParaRPr lang="it-IT" smtClean="0">
              <a:solidFill>
                <a:srgbClr val="EEECE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9D31A-6B9E-49D8-8A24-EB75F23597C9}" type="slidenum">
              <a:rPr lang="it-IT" smtClean="0">
                <a:solidFill>
                  <a:srgbClr val="EEECE1"/>
                </a:solidFill>
              </a:rPr>
              <a:pPr/>
              <a:t>10</a:t>
            </a:fld>
            <a:endParaRPr lang="it-IT" smtClean="0">
              <a:solidFill>
                <a:srgbClr val="EEECE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9D31A-6B9E-49D8-8A24-EB75F23597C9}" type="slidenum">
              <a:rPr lang="it-IT" smtClean="0">
                <a:solidFill>
                  <a:srgbClr val="EEECE1"/>
                </a:solidFill>
              </a:rPr>
              <a:pPr/>
              <a:t>11</a:t>
            </a:fld>
            <a:endParaRPr lang="it-IT" smtClean="0">
              <a:solidFill>
                <a:srgbClr val="EEECE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9D31A-6B9E-49D8-8A24-EB75F23597C9}" type="slidenum">
              <a:rPr lang="it-IT" smtClean="0">
                <a:solidFill>
                  <a:srgbClr val="EEECE1"/>
                </a:solidFill>
              </a:rPr>
              <a:pPr/>
              <a:t>12</a:t>
            </a:fld>
            <a:endParaRPr lang="it-IT" smtClean="0">
              <a:solidFill>
                <a:srgbClr val="EEECE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4627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 pitchFamily="18" charset="0"/>
              </a:defRPr>
            </a:lvl1pPr>
            <a:lvl2pPr>
              <a:defRPr>
                <a:latin typeface="Times New Roman" pitchFamily="18" charset="0"/>
              </a:defRPr>
            </a:lvl2pPr>
            <a:lvl3pPr>
              <a:defRPr>
                <a:latin typeface="Times New Roman" pitchFamily="18" charset="0"/>
              </a:defRPr>
            </a:lvl3pPr>
            <a:lvl4pPr>
              <a:defRPr>
                <a:latin typeface="Times New Roman" pitchFamily="18" charset="0"/>
              </a:defRPr>
            </a:lvl4pPr>
            <a:lvl5pPr>
              <a:defRPr>
                <a:latin typeface="Times New Roman" pitchFamily="18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6476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Times New Roman" pitchFamily="18" charset="0"/>
              </a:defRPr>
            </a:lvl1pPr>
            <a:lvl2pPr>
              <a:defRPr>
                <a:latin typeface="Times New Roman" pitchFamily="18" charset="0"/>
              </a:defRPr>
            </a:lvl2pPr>
            <a:lvl3pPr>
              <a:defRPr>
                <a:latin typeface="Times New Roman" pitchFamily="18" charset="0"/>
              </a:defRPr>
            </a:lvl3pPr>
            <a:lvl4pPr>
              <a:defRPr>
                <a:latin typeface="Times New Roman" pitchFamily="18" charset="0"/>
              </a:defRPr>
            </a:lvl4pPr>
            <a:lvl5pPr>
              <a:defRPr>
                <a:latin typeface="Times New Roman" pitchFamily="18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03627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256136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  <a:lvl2pPr>
              <a:defRPr>
                <a:latin typeface="Times New Roman" pitchFamily="18" charset="0"/>
              </a:defRPr>
            </a:lvl2pPr>
            <a:lvl3pPr>
              <a:defRPr>
                <a:latin typeface="Times New Roman" pitchFamily="18" charset="0"/>
              </a:defRPr>
            </a:lvl3pPr>
            <a:lvl4pPr>
              <a:defRPr>
                <a:latin typeface="Times New Roman" pitchFamily="18" charset="0"/>
              </a:defRPr>
            </a:lvl4pPr>
            <a:lvl5pPr>
              <a:defRPr>
                <a:latin typeface="Times New Roman" pitchFamily="18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00005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0729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Times New Roman" pitchFamily="18" charset="0"/>
              </a:defRPr>
            </a:lvl1pPr>
            <a:lvl2pPr>
              <a:defRPr sz="2400">
                <a:latin typeface="Times New Roman" pitchFamily="18" charset="0"/>
              </a:defRPr>
            </a:lvl2pPr>
            <a:lvl3pPr>
              <a:defRPr sz="2000">
                <a:latin typeface="Times New Roman" pitchFamily="18" charset="0"/>
              </a:defRPr>
            </a:lvl3pPr>
            <a:lvl4pPr>
              <a:defRPr sz="1800">
                <a:latin typeface="Times New Roman" pitchFamily="18" charset="0"/>
              </a:defRPr>
            </a:lvl4pPr>
            <a:lvl5pPr>
              <a:defRPr sz="1800">
                <a:latin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Times New Roman" pitchFamily="18" charset="0"/>
              </a:defRPr>
            </a:lvl1pPr>
            <a:lvl2pPr>
              <a:defRPr sz="2400">
                <a:latin typeface="Times New Roman" pitchFamily="18" charset="0"/>
              </a:defRPr>
            </a:lvl2pPr>
            <a:lvl3pPr>
              <a:defRPr sz="2000">
                <a:latin typeface="Times New Roman" pitchFamily="18" charset="0"/>
              </a:defRPr>
            </a:lvl3pPr>
            <a:lvl4pPr>
              <a:defRPr sz="1800">
                <a:latin typeface="Times New Roman" pitchFamily="18" charset="0"/>
              </a:defRPr>
            </a:lvl4pPr>
            <a:lvl5pPr>
              <a:defRPr sz="1800">
                <a:latin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46094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imes New Roman" pitchFamily="18" charset="0"/>
              </a:defRPr>
            </a:lvl1pPr>
            <a:lvl2pPr>
              <a:defRPr sz="2000">
                <a:latin typeface="Times New Roman" pitchFamily="18" charset="0"/>
              </a:defRPr>
            </a:lvl2pPr>
            <a:lvl3pPr>
              <a:defRPr sz="1800">
                <a:latin typeface="Times New Roman" pitchFamily="18" charset="0"/>
              </a:defRPr>
            </a:lvl3pPr>
            <a:lvl4pPr>
              <a:defRPr sz="1600">
                <a:latin typeface="Times New Roman" pitchFamily="18" charset="0"/>
              </a:defRPr>
            </a:lvl4pPr>
            <a:lvl5pPr>
              <a:defRPr sz="160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imes New Roman" pitchFamily="18" charset="0"/>
              </a:defRPr>
            </a:lvl1pPr>
            <a:lvl2pPr>
              <a:defRPr sz="2000">
                <a:latin typeface="Times New Roman" pitchFamily="18" charset="0"/>
              </a:defRPr>
            </a:lvl2pPr>
            <a:lvl3pPr>
              <a:defRPr sz="1800">
                <a:latin typeface="Times New Roman" pitchFamily="18" charset="0"/>
              </a:defRPr>
            </a:lvl3pPr>
            <a:lvl4pPr>
              <a:defRPr sz="1600">
                <a:latin typeface="Times New Roman" pitchFamily="18" charset="0"/>
              </a:defRPr>
            </a:lvl4pPr>
            <a:lvl5pPr>
              <a:defRPr sz="160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99868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79496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0237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Times New Roman" pitchFamily="18" charset="0"/>
              </a:defRPr>
            </a:lvl1pPr>
            <a:lvl2pPr>
              <a:defRPr sz="2800">
                <a:latin typeface="Times New Roman" pitchFamily="18" charset="0"/>
              </a:defRPr>
            </a:lvl2pPr>
            <a:lvl3pPr>
              <a:defRPr sz="2400">
                <a:latin typeface="Times New Roman" pitchFamily="18" charset="0"/>
              </a:defRPr>
            </a:lvl3pPr>
            <a:lvl4pPr>
              <a:defRPr sz="2000">
                <a:latin typeface="Times New Roman" pitchFamily="18" charset="0"/>
              </a:defRPr>
            </a:lvl4pPr>
            <a:lvl5pPr>
              <a:defRPr sz="2000">
                <a:latin typeface="Times New Roman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0812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Times New Roman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3705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27E52559-029B-4D32-BA07-8C660B3C83C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75854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5519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4" name="Picture 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82467" y="2411729"/>
            <a:ext cx="8229600" cy="2587783"/>
          </a:xfrm>
          <a:prstGeom prst="rect">
            <a:avLst/>
          </a:prstGeom>
          <a:solidFill>
            <a:srgbClr val="E8E8F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it-IT" sz="2800" b="1" dirty="0" smtClean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it-IT" sz="28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Stato </a:t>
            </a:r>
            <a:r>
              <a:rPr lang="it-IT" sz="2800" b="1" dirty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 attuazione del </a:t>
            </a:r>
            <a:endParaRPr lang="it-IT" sz="2800" b="1" dirty="0" smtClean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it-IT" sz="28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POR </a:t>
            </a:r>
            <a:r>
              <a:rPr lang="it-IT" sz="2800" b="1" dirty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Calabria FESR </a:t>
            </a:r>
            <a:r>
              <a:rPr lang="it-IT" sz="28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2007-2013</a:t>
            </a:r>
          </a:p>
          <a:p>
            <a:pPr marL="0" lv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it-IT" sz="2000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(Catanzaro, 16 settembre 2011)</a:t>
            </a:r>
          </a:p>
          <a:p>
            <a:pPr marL="0" lv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it-IT" sz="2000" dirty="0" smtClean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it-IT" sz="2000" dirty="0" smtClean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it-IT" sz="2000" dirty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it-IT" sz="2000" dirty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Clr>
                <a:srgbClr val="00007D"/>
              </a:buClr>
              <a:buFont typeface="Wingdings" pitchFamily="2" charset="2"/>
              <a:buNone/>
            </a:pPr>
            <a:endParaRPr lang="it-IT" sz="1600" b="1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223163" y="5189521"/>
            <a:ext cx="6875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Regione </a:t>
            </a:r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Calabria</a:t>
            </a:r>
          </a:p>
          <a:p>
            <a:pPr algn="ctr"/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Dipartimento </a:t>
            </a:r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Programmazione Nazionale e Comunitaria</a:t>
            </a:r>
            <a:endParaRPr lang="it-IT" sz="2000" b="1" dirty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739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Rettangolo 2"/>
          <p:cNvSpPr/>
          <p:nvPr/>
        </p:nvSpPr>
        <p:spPr>
          <a:xfrm>
            <a:off x="189282" y="1197725"/>
            <a:ext cx="7742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Nuove procedure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di selezione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pianificate per l’avvio entro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il 31 dicembre 2011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8447231" y="1209481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</a:pP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(1/3)</a:t>
            </a:r>
            <a:endParaRPr lang="it-IT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757492"/>
              </p:ext>
            </p:extLst>
          </p:nvPr>
        </p:nvGraphicFramePr>
        <p:xfrm>
          <a:off x="1525979" y="1703519"/>
          <a:ext cx="6014852" cy="4557929"/>
        </p:xfrm>
        <a:graphic>
          <a:graphicData uri="http://schemas.openxmlformats.org/drawingml/2006/table">
            <a:tbl>
              <a:tblPr/>
              <a:tblGrid>
                <a:gridCol w="1015340"/>
                <a:gridCol w="4041659"/>
                <a:gridCol w="957853"/>
              </a:tblGrid>
              <a:tr h="3390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Linea di intervento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Procedura di selezione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484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1.2.2.2 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di gara per la realizzazione di una piattaforma di </a:t>
                      </a:r>
                      <a:r>
                        <a:rPr lang="it-IT" sz="1000" b="0" i="1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e-procurement 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presso l’Autorità Regionale Stazione Unica Appaltante 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1.798.944,00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484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1.2.4.2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Accordo tra il MISE e la Regione Calabria del 26.10.2009 approvato con DGR 658/2009 -Convenzione Operativa per lo sviluppo della Banda Larga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10.000.000,00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9485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2.1.2.2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Cofinanziamento dell’Avviso pubblico “</a:t>
                      </a:r>
                      <a:r>
                        <a:rPr lang="it-IT" sz="1000" b="0" i="1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Interventi di </a:t>
                      </a:r>
                      <a:r>
                        <a:rPr lang="it-IT" sz="1000" b="0" i="1" u="none" strike="noStrike" dirty="0" err="1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efficientamento</a:t>
                      </a:r>
                      <a:r>
                        <a:rPr lang="it-IT" sz="1000" b="0" i="1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energetico degli edifici e utenze energetiche pubbliche o ad uso pubblico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” del Ministero dell’Ambiente e della Tutela del Territorio e del Mare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11.000.000,00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103413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Cofinanziamento dell’Avviso “</a:t>
                      </a:r>
                      <a:r>
                        <a:rPr lang="it-IT" sz="1000" b="0" i="1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Interventi sulle reti di distribuzione del calore, in particolare da cogenerazione e per teleriscaldamento e teleraffrescamento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” del </a:t>
                      </a:r>
                      <a:r>
                        <a:rPr lang="it-IT" sz="1000" b="0" i="0" u="none" strike="noStrike" dirty="0" err="1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POIn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“Energie rinnovabili e risparmio energetico” 2007–2013, riguardante il finanziamento di progetti di efficientamento energetico rivolto alle Aziende Sanitarie Locali e alle Aziende Ospedaliere di diritto pubblico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2164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2.1.3.1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Piano degli investimenti strutturali per l'adeguamento agli standard nazionali della qualità ed affidabilità del servizio elettrico nelle aree montane, rurale e periferiche 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10.500.000,00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484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3.2.3.1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Progetto di adeguamento ed ottimizzazione del sistema di monitoraggio ed allertamento </a:t>
                      </a:r>
                      <a:r>
                        <a:rPr lang="it-IT" sz="1000" b="0" i="0" u="none" strike="noStrike" dirty="0" err="1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idrometereologico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della Regione Calabria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1.234.464,08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7454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3.2.3.2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Potenziamento colonna mobile regionale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4.700.000,00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484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3.5.2.2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Piano di attuazione monitoraggio ambientale a cura di ARPACAL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20.000.000,00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024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ttangolo 10"/>
          <p:cNvSpPr/>
          <p:nvPr/>
        </p:nvSpPr>
        <p:spPr>
          <a:xfrm>
            <a:off x="8447232" y="1209481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</a:pP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(2/3)</a:t>
            </a:r>
            <a:endParaRPr lang="it-IT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6251476"/>
              </p:ext>
            </p:extLst>
          </p:nvPr>
        </p:nvGraphicFramePr>
        <p:xfrm>
          <a:off x="1882239" y="1708202"/>
          <a:ext cx="5701647" cy="4371967"/>
        </p:xfrm>
        <a:graphic>
          <a:graphicData uri="http://schemas.openxmlformats.org/drawingml/2006/table">
            <a:tbl>
              <a:tblPr/>
              <a:tblGrid>
                <a:gridCol w="649988"/>
                <a:gridCol w="3979750"/>
                <a:gridCol w="1071909"/>
              </a:tblGrid>
              <a:tr h="428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Linea di intervento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5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Procedura di selezione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5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36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4.1.1.2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Realizzazione del Portale Istruzione 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1.000.000,00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836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4.2.2.1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pubblico per realizzare, centri diurni per anziani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5.000.000,00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836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4.2.2.1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pubblico per realizzare, potenziare e riqualificare strutture residenziali e semiresidenziali per diversamente abili  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4.000.000,00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9891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5.2.2.2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pubblico per interventi di ristrutturazione, restauro e riqualificazione di sedi e attrezzature teatrali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2.900.000,00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7552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5.2.2.3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Realizzazione del Portale Calabria Cultura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3.396.832,00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5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5.2.2.4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Piano dell’Arte Contemporanea in Calabria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5.400.000,00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5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5.3.3.1 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Campagna di comunicazione radiofonica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2.400.000,00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836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5.3.3.1 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Partecipazione a manifestazioni fieristiche II° semestre 2011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836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5.3.3.1 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Campagna di comunicazione integrata per la promozione dell’immagine della Calabria. Stagione invernale turistica 2011 – Stagione  turistica 2012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5.000.000,00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9891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5.3.3.1 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di gara per l’acquisizione del servizio di allestimento degli spazi espositivi. </a:t>
                      </a:r>
                      <a:b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</a:b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Partecipazione a manifestazioni fieristiche. Anno 2012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5.500.000,00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13" name="Rettangolo 12"/>
          <p:cNvSpPr/>
          <p:nvPr/>
        </p:nvSpPr>
        <p:spPr>
          <a:xfrm>
            <a:off x="189282" y="1197725"/>
            <a:ext cx="7742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Nuove procedure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di selezione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pianificate per l’avvio entro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il 31 dicembre 2011</a:t>
            </a:r>
          </a:p>
        </p:txBody>
      </p:sp>
    </p:spTree>
    <p:extLst>
      <p:ext uri="{BB962C8B-B14F-4D97-AF65-F5344CB8AC3E}">
        <p14:creationId xmlns:p14="http://schemas.microsoft.com/office/powerpoint/2010/main" xmlns="" val="107461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ttangolo 10"/>
          <p:cNvSpPr/>
          <p:nvPr/>
        </p:nvSpPr>
        <p:spPr>
          <a:xfrm>
            <a:off x="8447231" y="1209481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</a:pP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/3)</a:t>
            </a:r>
            <a:endParaRPr lang="it-IT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4822545"/>
              </p:ext>
            </p:extLst>
          </p:nvPr>
        </p:nvGraphicFramePr>
        <p:xfrm>
          <a:off x="1808880" y="1761919"/>
          <a:ext cx="5731908" cy="4555752"/>
        </p:xfrm>
        <a:graphic>
          <a:graphicData uri="http://schemas.openxmlformats.org/drawingml/2006/table">
            <a:tbl>
              <a:tblPr/>
              <a:tblGrid>
                <a:gridCol w="679417"/>
                <a:gridCol w="4019337"/>
                <a:gridCol w="1033154"/>
              </a:tblGrid>
              <a:tr h="490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Linea di intervento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Procedura di selezione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5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5819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7.1.1.1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Azioni per potenziare e migliorare la dotazione infrastrutturale e di servizi delle aree per le attività produttive della Regione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37.777.825,00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3879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7.1.1.3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contratti di investimento per la creazione e il potenziamento di reti cluster di imprese (30 M€ di cui 25 M€ per Gioia Tauro)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30.000.000,00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7751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7.1.3.2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Accordo tra Regione Calabria e FEI per l’attivazione dello strumento di ingegneria finanziaria Jeremie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45.000.000,00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5811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7.1.3.2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Attivazione dello strumento di ingegneria finanziaria Mezzanino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25.000.000,00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5819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7.1.4.3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il finanziamento di pacchetti integrati di agevolazione rivolto all’imprenditoria giovanile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20.000.000,00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3879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8.1.1.2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Progetto pilota per la creazione di n. 8 nuovi Poli di innovazione  (CNR)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18.000.000,00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3879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9.1.1.2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di selezione del Coordinatore dell’Unità di Progetto del PISR “Sicurezza e Legalità”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96.000,00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3879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9.1.1.2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di selezione di n. 2 Esperti componenti dell’Unità di Progetto del PISR  “Sicurezza e Legalità”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108.000,00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5811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TOTALE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1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270.012.065,08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189282" y="1197725"/>
            <a:ext cx="7742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Nuove procedure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di selezione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pianificate per l’avvio entro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il 31 dicembre 2011</a:t>
            </a:r>
          </a:p>
        </p:txBody>
      </p:sp>
    </p:spTree>
    <p:extLst>
      <p:ext uri="{BB962C8B-B14F-4D97-AF65-F5344CB8AC3E}">
        <p14:creationId xmlns:p14="http://schemas.microsoft.com/office/powerpoint/2010/main" xmlns="" val="332120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Rettangolo 2"/>
          <p:cNvSpPr/>
          <p:nvPr/>
        </p:nvSpPr>
        <p:spPr>
          <a:xfrm>
            <a:off x="189282" y="1197725"/>
            <a:ext cx="80046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Quadro riepilogativo delle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nuove procedure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selezione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avviate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dal secondo semestre 2010 </a:t>
            </a:r>
            <a:endParaRPr lang="it-IT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23652868"/>
              </p:ext>
            </p:extLst>
          </p:nvPr>
        </p:nvGraphicFramePr>
        <p:xfrm>
          <a:off x="143888" y="1888187"/>
          <a:ext cx="8850187" cy="4785755"/>
        </p:xfrm>
        <a:graphic>
          <a:graphicData uri="http://schemas.openxmlformats.org/drawingml/2006/table">
            <a:tbl>
              <a:tblPr/>
              <a:tblGrid>
                <a:gridCol w="911297"/>
                <a:gridCol w="4568621"/>
                <a:gridCol w="1093553"/>
                <a:gridCol w="2276716"/>
              </a:tblGrid>
              <a:tr h="41351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Linea di intervento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Procedura di selezione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Stato di attuazione </a:t>
                      </a:r>
                      <a:endParaRPr lang="it-IT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152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1.1.1.1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la costituzione e l’ampliamento dei Poli di Innovazione Regionali; pubblicato sul BURC n. 42 Parte III del 22/10/2010.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20.400.000,00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pubblicato BURC n. 42 del 22/10/2010.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0871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1.1.2.2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13.600.000,00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700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1.1.2.1</a:t>
                      </a:r>
                      <a:b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</a:br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1.1.3.1</a:t>
                      </a:r>
                      <a:b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</a:br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1.1.3.2</a:t>
                      </a:r>
                      <a:b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</a:br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1.1.4.1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"Calabria Innova - Creazione di un Sistema Regionale per l'Innovazione in Calabria"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29.191.587,00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E' in corso la definizione della convenzione tra </a:t>
                      </a:r>
                      <a:r>
                        <a:rPr lang="it-IT" sz="1000" b="0" i="0" u="none" strike="noStrike" dirty="0" err="1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Fincalabra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(soggetto attuatore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)  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e il Dipartimento n. 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27829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1.1.3.2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PIA “Pacchetti Integrati di Agevolazione” per il finanziamento di piani di sviluppo aziendali volti a sostenere la competitività delle imprese calabresi"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10.000.000,00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pubblicato sul BURC del 16.12.2010 n. 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49</a:t>
                      </a:r>
                      <a:endParaRPr lang="it-IT" sz="10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80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1.2.2.4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di gara per la realizzazione del servizio informativo sanitario regionale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26.040.000,00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pubblicato sul BURC n. 35 del 02.09.011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94579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1.2.3.1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la concessione di contributi de minimis alle PMI per investimenti nelle tecnologie della società dell’informazione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12.793.664,00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In corso di pubblicazione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27829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2.1.1.1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Implementazione delle risorse finanziarie dell’ Avviso pubblico per il sostegno alla realizzazione di impianti solari fotovoltaici nelle strutture e nelle componenti edilizie di proprietà delle amministrazioni comunali.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11.000.000,00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E’ stato adottato il decreto di approvazione della graduatoria e concessione dei finanziamenti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5547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2.1.1.1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il sostegno alla realizzazione di impianti per la produzione di energia da fonti rinnovabili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25.000.000,00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pubblicato sul BURC n. 33 del 19.08.2011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9566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2.1.2.1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il sostegno alla realizzazione di modelli per la diminuzione dei consumi negli usi finali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20.000.000,00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pubblicato sul BURC n. 33 del 19.08.2011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8447231" y="1209481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</a:pP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(1/5)</a:t>
            </a:r>
            <a:endParaRPr lang="it-IT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801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74274132"/>
              </p:ext>
            </p:extLst>
          </p:nvPr>
        </p:nvGraphicFramePr>
        <p:xfrm>
          <a:off x="179513" y="1664635"/>
          <a:ext cx="8850187" cy="4853914"/>
        </p:xfrm>
        <a:graphic>
          <a:graphicData uri="http://schemas.openxmlformats.org/drawingml/2006/table">
            <a:tbl>
              <a:tblPr/>
              <a:tblGrid>
                <a:gridCol w="911297"/>
                <a:gridCol w="4568621"/>
                <a:gridCol w="1093553"/>
                <a:gridCol w="2276716"/>
              </a:tblGrid>
              <a:tr h="395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Linea di intervento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Procedura di selezione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Stato di attuazione </a:t>
                      </a:r>
                      <a:endParaRPr lang="it-IT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9445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3.1.1.2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Con Decreto Dirigenziale n. 10830 del 23.07.2010 è stato approvato il Piano Operativo di Intervento “Azioni per il completamento, l’adeguamento, il riefficientamento e l’ottimizzazione delle infrastrutture fognarie e depurative con la finalità di “dare un apporto alle aree che presentano maggiori carenze o domanda elevata a carattere stagionale, riducendo gli impatti dovuti a situazioni potenziali di scarichi diffusi di reflui, specie nelle aree costiere della Regione Calabria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”.</a:t>
                      </a:r>
                      <a:endParaRPr lang="it-IT" sz="10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5.181.582,39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Interventi</a:t>
                      </a:r>
                      <a:r>
                        <a:rPr lang="it-IT" sz="1000" b="0" i="0" u="none" strike="noStrike" baseline="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in fase di realizzazione </a:t>
                      </a:r>
                      <a:endParaRPr lang="it-IT" sz="10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3743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3.1.1.2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Programma operativo di intervento sulle strutture fognarie e depurative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39.000.000,00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Adottato il parere sul piano  in data 5 luglio 2011. Stipulate tutte le convenzioni con i soggetti beneficiari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9460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3.2.2.1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Piano generale degli interventi di difesa del suolo in Calabria I fase OPCM 3741/2009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47.000.000,00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Assunti i primi tre decreti di impegno 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per 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un importo a 33.370.679,70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3743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3.3.2.1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l’assegnazione di contributi finanziari a favore di Comuni, Consorzi e/o forme associative di Comuni e Comunità Montane, per la realizzazione di centri di raccolta a supporto della raccolta differenziata dei rifiuti urbani (Isole Ecologiche).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2.311.230,00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pubblicato sul BURC del 05/07/2011.</a:t>
                      </a:r>
                      <a:r>
                        <a:rPr lang="it-IT" sz="1000" b="0" i="0" u="none" strike="noStrike" baseline="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Selezione 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in corso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9460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3.2.2.4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la selezione  ed il finanziamento di progetti per l’adeguamento sismico di edifici scolastici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9.000.000,00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in 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corso di 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pubblicazione sul BURC</a:t>
                      </a:r>
                      <a:endParaRPr lang="it-IT" sz="10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9460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4.1.1.1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Cofinanziamento dell’Avviso del MIUR per la realizzazione di progetti di messa in sicurezza delle scuole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56.263.041,00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’ stata stipulata la convenzione con il MIUR quale Organismo Intermedio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0652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4.1.1.3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just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rivolto alle istituzioni scolastiche: Contributi per la realizzazione di laboratori matematico-scientifici e linguistici "Scienze: Innovazione e competenze"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7.495.600,00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just" defTabSz="914400" rtl="0" eaLnBrk="1" fontAlgn="ctr" latinLnBrk="0" hangingPunct="1"/>
                      <a:r>
                        <a:rPr lang="it-IT" sz="10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pubblicato sul BURC  n.20 del 20/05/2011  </a:t>
                      </a:r>
                      <a:endParaRPr lang="it-IT" sz="10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3091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4.1.1.4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6.495.600,00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0652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4.1.1.3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rivolto alle istituzioni scolastiche: Contributi per la realizzazione di laboratori matematico-scientifici e linguistici "Scienze: Innovazione e competenze"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2.567.781,50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in 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corso di 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pubblicazione sul</a:t>
                      </a:r>
                      <a:r>
                        <a:rPr lang="it-IT" sz="1000" b="0" i="0" u="none" strike="noStrike" baseline="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BURC</a:t>
                      </a:r>
                      <a:endParaRPr lang="it-IT" sz="10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0652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4.1.1.4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1.597.615,50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3743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4.2.1.1.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"Case Accessibili" - Interventi di eliminazione delle barriere architettoniche e domotica nelle abitazioni private dei soggetti diversamente abili"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5.220.000,00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pubblicato sul BURC 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n. 25 del 24 giugno 2011.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8447231" y="1209481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</a:pP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/5)</a:t>
            </a:r>
            <a:endParaRPr lang="it-IT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89282" y="1007725"/>
            <a:ext cx="80046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Quadro riepilogativo delle procedure di selezione che l’Amministrazione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ha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avviato dal secondo semestre 2010 ad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oggi</a:t>
            </a:r>
            <a:endParaRPr lang="it-IT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599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47163929"/>
              </p:ext>
            </p:extLst>
          </p:nvPr>
        </p:nvGraphicFramePr>
        <p:xfrm>
          <a:off x="179513" y="1747759"/>
          <a:ext cx="8850187" cy="4247243"/>
        </p:xfrm>
        <a:graphic>
          <a:graphicData uri="http://schemas.openxmlformats.org/drawingml/2006/table">
            <a:tbl>
              <a:tblPr/>
              <a:tblGrid>
                <a:gridCol w="911297"/>
                <a:gridCol w="4568621"/>
                <a:gridCol w="1093553"/>
                <a:gridCol w="2276716"/>
              </a:tblGrid>
              <a:tr h="43729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Linea di intervento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Procedura di selezione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Stato di attuazione </a:t>
                      </a:r>
                      <a:endParaRPr lang="it-IT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5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4.2.2.1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ristrutturazione, adeguamento finalizzati alla realizzazione di centri antiviolenza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in corso di 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pubblicazione sul BURC</a:t>
                      </a:r>
                      <a:endParaRPr lang="it-IT" sz="10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58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4.2.4.1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Avviso pubblico per la selezione e il finanziamento di progetti per il potenziamento e la riqualificazione delle strutture (centri) di aggregazione giovanili esistenti e la realizzazione di nuove strutture (centri) di aggregazione giovanile nelle aree territoriali con maggiori criticità sociali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11.400.000,00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defTabSz="914400" rtl="0" eaLnBrk="1" fontAlgn="ctr" latinLnBrk="0" hangingPunct="1"/>
                      <a:r>
                        <a:rPr lang="it-IT" sz="10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pubblicato sul BURC </a:t>
                      </a:r>
                      <a:endParaRPr lang="it-IT" sz="10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5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5.2.1.1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Atto di indirizzo per la realizzazione di interventi di valorizzazione dei beni culturali della Calabria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27.735.000,00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In corso la predisposizione  dei documenti preliminari di progettazione  sui completamenti individuati con DGR n. 110 del 28.03.2011.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5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5.2.2.1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la qualificazione e valorizzazione del sistema museale regionale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6.600.000,00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pubblicato sul BURC n. 30 del 29.07.2011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5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5.2.2.2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il finanziamento delle Residenze Teatrali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2.100.000,00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pubblicato sul BURC n. 34 del 26.08.2011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5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5.2.2.2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di Selezione Direttore Artistico del Programma “Magna Graecia Teatro Festival 2011-2013”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90.000,00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Avviso pubblicato sul BURC n. 12 del 25 marzo 2011.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5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5.3.3.1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di gara per la fornitura di materiale promo-pubblicitario finalizzato alla promozione dell'offerta turistica del territorio calabrese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1.100.000,00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Il Bando è stato inviato alla GUCE in data 10.08.11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5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5.3.3.1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Patto per il Sorriso: Iniziative di promozione per la politica dell’accoglienza e l’attrazione dei  flussi  turistici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270.000,00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Le azioni previste sono in corso di realizzazione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5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5.3.3.1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Attività di promozione turistica a sostegno della stagione turistica 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3.030.885,30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E' in corso la rendicontazione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5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5.3.3.1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Bando di gara per la ristrutturazione e implementazione del Portale del Turismo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pubblicato sul BURC</a:t>
                      </a:r>
                      <a:endParaRPr lang="it-IT" sz="10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2858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5.3.3.1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Partecipazione a manifestazioni fieristiche - II semestre 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920.580,00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Attività in corso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8447231" y="1209481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</a:pP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/5)</a:t>
            </a:r>
            <a:endParaRPr lang="it-IT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89281" y="960225"/>
            <a:ext cx="85153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Quadro riepilogativo delle procedure di selezione che l’Amministrazione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ha avviato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dal secondo semestre 2010 ad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oggi</a:t>
            </a:r>
            <a:endParaRPr lang="it-IT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13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3444466"/>
              </p:ext>
            </p:extLst>
          </p:nvPr>
        </p:nvGraphicFramePr>
        <p:xfrm>
          <a:off x="179513" y="1652759"/>
          <a:ext cx="8850187" cy="4801109"/>
        </p:xfrm>
        <a:graphic>
          <a:graphicData uri="http://schemas.openxmlformats.org/drawingml/2006/table">
            <a:tbl>
              <a:tblPr/>
              <a:tblGrid>
                <a:gridCol w="911297"/>
                <a:gridCol w="4568621"/>
                <a:gridCol w="1093553"/>
                <a:gridCol w="2276716"/>
              </a:tblGrid>
              <a:tr h="6002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Linea di intervento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Procedura di selezione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Stato di attuazione </a:t>
                      </a:r>
                      <a:endParaRPr lang="it-IT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3143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7.1.1.2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Azioni per semplificare gli Iter procedurali connessi alla localizzazione e alla operatività delle imprese -  Sportelli unici per le attività produttive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Attività in corso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3143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7.1.2.1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Programma Calabria Internazionale (2011-2013)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In corso le attività previste dal Programma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3143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7.1.1.3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per la selezione e il finanziamento di piani di azioni di informazione e assistenza tecnica per la creazione e il rafforzamento di reti e cluster di imprese.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pubblicato sul BURC</a:t>
                      </a:r>
                      <a:endParaRPr lang="it-IT" sz="10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4061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7.1.3.1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il sostegno ai processi di riorganizzazione e aggregazione (Azione 1) e per l'integrazione dei fondi rischi (Azione 2) dei Confidi operanti nel territorio regionale (Consorzi Fidi)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7.328.721,40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pubblicato sul BURC n. 34 del 26.08.2011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6723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7.1.4.1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PIA “Pacchetti Integrati di Agevolazione” per il finanziamento di piani di sviluppo aziendali volti a sostenere la competitività delle imprese calabresi"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31.000.000,00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pubblicato sul BURC del 16.12.2010 n. 49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it-IT" sz="10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13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9.1.1.1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Assistenza tecnica alle attività di chiusura finanziaria del POR Calabria 2000/2006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268.000,00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Attività in corso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4061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9.1.1.2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Laboratori Territoriali di Progettazione - Selezione 20 (venti) Esperti Individuali dei Laboratori Territoriali di Progettazione (Agenti di Sviluppo –PISL)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1.700.000,00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defTabSz="914400" rtl="0" eaLnBrk="1" fontAlgn="ctr" latinLnBrk="0" hangingPunct="1"/>
                      <a:r>
                        <a:rPr lang="it-IT" sz="10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pubblicato sul BURC  n.37 del 17/09/2010</a:t>
                      </a:r>
                      <a:endParaRPr lang="it-IT" sz="10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3005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9.1.1.2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Laboratori Territoriali di Progettazione -Selezione di 5 (cinque ) esperti esterni di elevata specializzazione e comprovata competenza ed esperienza professionale per l incarico di coordinatori tecnici dei laboratori territoriali di progettazione – PISL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defTabSz="914400" rtl="0" eaLnBrk="1" fontAlgn="ctr" latinLnBrk="0" hangingPunct="1"/>
                      <a:r>
                        <a:rPr lang="it-IT" sz="10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pubblicato sul BURC  n.37 del 17/09/2010</a:t>
                      </a:r>
                      <a:endParaRPr lang="it-IT" sz="10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13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9.1.1.4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Selezione di n. 10 (dieci) Revisori dei conti per l'attività di controllo di primo livello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340.646,00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defTabSz="914400" rtl="0" eaLnBrk="1" fontAlgn="ctr" latinLnBrk="0" hangingPunct="1"/>
                      <a:r>
                        <a:rPr lang="it-IT" sz="10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pubblicato sul BURC n . 46 del 19/11/2010</a:t>
                      </a:r>
                      <a:endParaRPr lang="it-IT" sz="10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8447231" y="1209481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</a:pP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/5)</a:t>
            </a:r>
            <a:endParaRPr lang="it-IT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89282" y="960225"/>
            <a:ext cx="8954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Quadro riepilogativo delle procedure di selezione che l’Amministrazione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ha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avviato dal secondo semestre 2010 ad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oggi</a:t>
            </a:r>
            <a:endParaRPr lang="it-IT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668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3095685"/>
              </p:ext>
            </p:extLst>
          </p:nvPr>
        </p:nvGraphicFramePr>
        <p:xfrm>
          <a:off x="317564" y="1769422"/>
          <a:ext cx="8624555" cy="4598824"/>
        </p:xfrm>
        <a:graphic>
          <a:graphicData uri="http://schemas.openxmlformats.org/drawingml/2006/table">
            <a:tbl>
              <a:tblPr/>
              <a:tblGrid>
                <a:gridCol w="880727"/>
                <a:gridCol w="4415365"/>
                <a:gridCol w="1056869"/>
                <a:gridCol w="2271594"/>
              </a:tblGrid>
              <a:tr h="53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Linea di intervento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Procedura di selezione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Stato di attuazione </a:t>
                      </a:r>
                      <a:endParaRPr lang="it-IT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235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9.1.1.6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la selezione di ''Tre Ricercatori Senior" e di "Sette Ricercatori Junior" per la costituzione del Gruppo di Valutazione  a supporto del NRVVIP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1.499.000,00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pubblicato sul BURC n. 27 Parte III dell'8.07. 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82358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9.1.1.7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Piano di comunicazione del POR Calabria FESR 2007/2013 e Piano di comunicazione del POR CALABRIA FSE 2007/2013: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894.976,00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pubblicato sul BURC </a:t>
                      </a:r>
                      <a:endParaRPr lang="it-IT" sz="10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677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di selezione di un esperto esterno di elevata specializzazione e comprovata competenza ed esperienza professionale per l’ incarico di responsabile della testata Calabria web e dell’area comunicazione con i media;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pubblicato sul BURC </a:t>
                      </a:r>
                      <a:endParaRPr lang="it-IT" sz="10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677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di selezione di un esperto esterno di elevata specializzazione e comprovata competenza ed esperienza professionale per l’incarico di responsabile tecnico dell’area comunicazione integrata, eventi e progetti strategici orizzontali;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pubblicato sul BURC </a:t>
                      </a:r>
                      <a:endParaRPr lang="it-IT" sz="10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6774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di selezione di 5 (cinque) esperti esterni per  l’incarico di giornalisti professionisti con funzioni di redattore ordinario per le attività di previste dai piani di comunicazione dei PO FESR e FSE 2007/2013;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pubblicato sul BURC </a:t>
                      </a:r>
                      <a:endParaRPr lang="it-IT" sz="10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93851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di selezione di 7 (sette) esperti esterni (figure professionali : n. 2 Writers, n. 1 grafico, n. 2 account, n. 1 redattore multimediale, n. 1 web designer) per l’area comunicazione integrata, eventi e progetti strategici orizzontali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pubblicato sul BURC </a:t>
                      </a:r>
                      <a:endParaRPr lang="it-IT" sz="100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8235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la presentazione e la selezione dei Progetti Integrati di Sviluppo Locale del POR Calabria FESR 2007/2013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400.000.000,00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pubblicato sul BURC SS n.1 al n.32 del 12.08.2011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7805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000" b="1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1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852.088.189,79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8447231" y="1209481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</a:pP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(5/5)</a:t>
            </a:r>
            <a:endParaRPr lang="it-IT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89282" y="1067100"/>
            <a:ext cx="8669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Quadro riepilogativo delle procedure di selezione che l’Amministrazione </a:t>
            </a:r>
          </a:p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ha avviato dal secondo semestre 2010 ad oggi</a:t>
            </a:r>
            <a:endParaRPr lang="it-IT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379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4" name="Picture 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82466" y="1821396"/>
            <a:ext cx="8294833" cy="421364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arenR"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Avanzamento finanziario	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AutoNum type="arabicParenR"/>
              <a:defRPr/>
            </a:pPr>
            <a:r>
              <a:rPr lang="it-IT" sz="1800" b="1" kern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Avanzamento procedurale </a:t>
            </a:r>
            <a:endParaRPr lang="it-IT" sz="18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it-IT" sz="1800" b="1" kern="0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it-IT" sz="1800" b="1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marR="0" lvl="0" indent="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it-IT" sz="1800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it-IT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it-IT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391052" y="1351062"/>
            <a:ext cx="6929987" cy="378042"/>
          </a:xfrm>
          <a:prstGeom prst="rect">
            <a:avLst/>
          </a:prstGeom>
          <a:noFill/>
          <a:ln>
            <a:solidFill>
              <a:srgbClr val="FFFFFF"/>
            </a:solidFill>
            <a:miter lim="800000"/>
            <a:headEnd/>
            <a:tailEnd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0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Indice</a:t>
            </a: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441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4" name="Picture 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85140" y="2411730"/>
            <a:ext cx="8229600" cy="2034540"/>
          </a:xfrm>
          <a:prstGeom prst="rect">
            <a:avLst/>
          </a:prstGeom>
          <a:solidFill>
            <a:srgbClr val="E8E8F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it-IT" sz="2800" b="1" dirty="0" smtClean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eaLnBrk="1" fontAlgn="auto" hangingPunct="1">
              <a:lnSpc>
                <a:spcPct val="8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it-IT" sz="28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0" lvl="0" indent="0" algn="ctr" eaLnBrk="1" fontAlgn="auto" hangingPunct="1">
              <a:lnSpc>
                <a:spcPct val="8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it-IT" sz="28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   1) Avanzamento Finanziario</a:t>
            </a:r>
            <a:r>
              <a:rPr lang="it-IT" sz="2800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 eaLnBrk="1" hangingPunct="1">
              <a:lnSpc>
                <a:spcPct val="90000"/>
              </a:lnSpc>
              <a:buClr>
                <a:srgbClr val="00007D"/>
              </a:buClr>
              <a:buFont typeface="Wingdings" pitchFamily="2" charset="2"/>
              <a:buNone/>
            </a:pPr>
            <a:endParaRPr lang="it-IT" sz="1600" b="1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1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4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02920" y="1331319"/>
            <a:ext cx="8154104" cy="42368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it-IT" sz="2000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Avanzamento finanziario</a:t>
            </a:r>
            <a:endParaRPr lang="it-IT" sz="1800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53764" y="2375223"/>
            <a:ext cx="8394700" cy="365744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Alla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data del </a:t>
            </a:r>
            <a:r>
              <a:rPr lang="it-IT" sz="1800" kern="0" noProof="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settembre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2011 i dati validati </a:t>
            </a:r>
            <a:r>
              <a:rPr lang="it-IT" sz="1800" kern="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dal Sistema Informativo IGRUE a valere sul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POR Calabria FESR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registrano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il seguente l’avanzamento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finanziario: 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12788" lvl="0" indent="-357188" algn="just" eaLnBrk="1" hangingPunct="1">
              <a:buClr>
                <a:srgbClr val="00007D"/>
              </a:buClr>
              <a:buFont typeface="Wingdings" pitchFamily="2" charset="2"/>
              <a:buChar char="ü"/>
              <a:defRPr/>
            </a:pP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mpegni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giuridicamente vincolanti per </a:t>
            </a:r>
            <a:r>
              <a:rPr lang="it-IT" sz="1800" b="1" dirty="0" smtClean="0">
                <a:solidFill>
                  <a:srgbClr val="01047D"/>
                </a:solidFill>
                <a:latin typeface="Times New Roman"/>
              </a:rPr>
              <a:t>1.099.315.857,2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(pari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al </a:t>
            </a:r>
            <a:r>
              <a:rPr lang="it-IT" sz="1800" b="1" dirty="0">
                <a:solidFill>
                  <a:srgbClr val="01047D"/>
                </a:solidFill>
                <a:latin typeface="Times New Roman"/>
              </a:rPr>
              <a:t>36,67</a:t>
            </a: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%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del costo programmato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), con un avanzamento rispetto ai dati presentati al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Comitato di Sorveglianza (“</a:t>
            </a:r>
            <a:r>
              <a:rPr kumimoji="0" lang="it-IT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CdS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”) 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pari a</a:t>
            </a:r>
            <a:r>
              <a:rPr kumimoji="0" lang="it-IT" sz="1800" b="0" i="0" u="none" strike="noStrike" kern="0" cap="none" spc="0" normalizeH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€ 180.744.667,75;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0" algn="just" eaLnBrk="1" hangingPunct="1">
              <a:buClr>
                <a:srgbClr val="00007D"/>
              </a:buClr>
              <a:buSzPct val="100000"/>
              <a:buFont typeface="Arial" pitchFamily="34" charset="0"/>
              <a:buChar char="•"/>
              <a:tabLst>
                <a:tab pos="449263" algn="l"/>
              </a:tabLst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0" algn="just" eaLnBrk="1" hangingPunct="1">
              <a:buClr>
                <a:srgbClr val="00007D"/>
              </a:buClr>
              <a:buSzPct val="100000"/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La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capacità di </a:t>
            </a: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impegno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(rapporto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 impegni su dotazione finanziaria) del Programma è pari al </a:t>
            </a:r>
            <a:r>
              <a:rPr lang="it-IT" sz="1800" b="1" dirty="0">
                <a:solidFill>
                  <a:srgbClr val="01047D"/>
                </a:solidFill>
                <a:latin typeface="Times New Roman"/>
              </a:rPr>
              <a:t>36,67</a:t>
            </a: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%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lvl="0" algn="just" eaLnBrk="1" hangingPunct="1">
              <a:buClr>
                <a:srgbClr val="00007D"/>
              </a:buClr>
              <a:buSzPct val="100000"/>
              <a:buFont typeface="Arial" pitchFamily="34" charset="0"/>
              <a:buChar char="•"/>
              <a:tabLst>
                <a:tab pos="449263" algn="l"/>
              </a:tabLst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La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capacità di realizzazione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(rapporto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 Pagamenti su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Impegni)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del Programma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si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attesta al </a:t>
            </a:r>
            <a:r>
              <a:rPr lang="it-IT" sz="1800" b="1" dirty="0">
                <a:solidFill>
                  <a:srgbClr val="01047D"/>
                </a:solidFill>
                <a:latin typeface="Times New Roman"/>
              </a:rPr>
              <a:t>28,12</a:t>
            </a: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%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49263" marR="0" lvl="0" indent="-449263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>
                <a:tab pos="449263" algn="l"/>
              </a:tabLst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8097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4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85140" y="2411730"/>
            <a:ext cx="8229600" cy="2034540"/>
          </a:xfrm>
          <a:prstGeom prst="rect">
            <a:avLst/>
          </a:prstGeom>
          <a:solidFill>
            <a:srgbClr val="E8E8F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it-IT" sz="2800" b="1" dirty="0" smtClean="0">
              <a:solidFill>
                <a:srgbClr val="00007D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eaLnBrk="1" fontAlgn="auto" hangingPunct="1">
              <a:lnSpc>
                <a:spcPct val="8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it-IT" sz="28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0" lvl="0" indent="0" algn="ctr" eaLnBrk="1" fontAlgn="auto" hangingPunct="1">
              <a:lnSpc>
                <a:spcPct val="8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it-IT" sz="28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   2) Avanzamento Procedurale</a:t>
            </a:r>
            <a:r>
              <a:rPr lang="it-IT" sz="2800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 eaLnBrk="1" hangingPunct="1">
              <a:lnSpc>
                <a:spcPct val="90000"/>
              </a:lnSpc>
              <a:buClr>
                <a:srgbClr val="00007D"/>
              </a:buClr>
              <a:buFont typeface="Wingdings" pitchFamily="2" charset="2"/>
              <a:buNone/>
            </a:pPr>
            <a:endParaRPr lang="it-IT" sz="1600" b="1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413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4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598929" y="2175705"/>
            <a:ext cx="3469015" cy="936104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Nuove procedure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 selezione avviate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it-IT" sz="1800" b="1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917864" y="1360878"/>
            <a:ext cx="7488832" cy="5207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marL="342900" marR="0" lvl="0" indent="-342900" algn="ctr" defTabSz="91440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it-IT" sz="2000" b="1" dirty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Avanzamento procedurale </a:t>
            </a:r>
            <a:endParaRPr lang="it-IT" sz="2000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8" name="Freccia a destra 27"/>
          <p:cNvSpPr/>
          <p:nvPr/>
        </p:nvSpPr>
        <p:spPr bwMode="auto">
          <a:xfrm>
            <a:off x="4283968" y="2420888"/>
            <a:ext cx="978408" cy="4846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utura Std Book"/>
            </a:endParaRPr>
          </a:p>
        </p:txBody>
      </p:sp>
      <p:sp>
        <p:nvSpPr>
          <p:cNvPr id="29" name="Ovale 28"/>
          <p:cNvSpPr/>
          <p:nvPr/>
        </p:nvSpPr>
        <p:spPr bwMode="auto">
          <a:xfrm>
            <a:off x="5868144" y="2371872"/>
            <a:ext cx="2808312" cy="47607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utura Std Book"/>
              </a:rPr>
              <a:t>€ </a:t>
            </a:r>
            <a:r>
              <a:rPr lang="it-IT" sz="1600" b="1" kern="0" dirty="0" smtClean="0">
                <a:solidFill>
                  <a:srgbClr val="0000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/>
              </a:rPr>
              <a:t>852.088.189,79</a:t>
            </a:r>
            <a:endParaRPr kumimoji="0" lang="it-IT" sz="1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utura Std Book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577451" y="3536633"/>
            <a:ext cx="3469015" cy="936104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Nuove procedure </a:t>
            </a: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 selezione da avviare entro dicembre 2011 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it-IT" sz="1800" b="1" i="0" u="none" strike="noStrike" kern="0" cap="none" spc="0" normalizeH="0" baseline="0" noProof="0" dirty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1" name="Freccia a destra 30"/>
          <p:cNvSpPr/>
          <p:nvPr/>
        </p:nvSpPr>
        <p:spPr bwMode="auto">
          <a:xfrm>
            <a:off x="4262490" y="3639316"/>
            <a:ext cx="978408" cy="484632"/>
          </a:xfrm>
          <a:prstGeom prst="rightArrow">
            <a:avLst/>
          </a:prstGeom>
          <a:solidFill>
            <a:srgbClr val="9999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utura Std Book"/>
            </a:endParaRPr>
          </a:p>
        </p:txBody>
      </p:sp>
      <p:sp>
        <p:nvSpPr>
          <p:cNvPr id="32" name="Ovale 31"/>
          <p:cNvSpPr/>
          <p:nvPr/>
        </p:nvSpPr>
        <p:spPr bwMode="auto">
          <a:xfrm>
            <a:off x="5822158" y="3590299"/>
            <a:ext cx="2808312" cy="476071"/>
          </a:xfrm>
          <a:prstGeom prst="ellipse">
            <a:avLst/>
          </a:prstGeom>
          <a:solidFill>
            <a:srgbClr val="9999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600" b="1" kern="0" dirty="0">
                <a:solidFill>
                  <a:srgbClr val="0000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/>
              </a:rPr>
              <a:t>€ </a:t>
            </a:r>
            <a:r>
              <a:rPr lang="it-IT" sz="1600" b="1" kern="0" dirty="0" smtClean="0">
                <a:solidFill>
                  <a:srgbClr val="0000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/>
              </a:rPr>
              <a:t>270.012.065,08</a:t>
            </a:r>
            <a:endParaRPr lang="it-IT" sz="1600" b="1" kern="0" dirty="0">
              <a:solidFill>
                <a:srgbClr val="0000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/>
            </a:endParaRP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552943" y="4462378"/>
            <a:ext cx="3469015" cy="936104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Totale complessivo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34" name="Freccia a destra 33"/>
          <p:cNvSpPr/>
          <p:nvPr/>
        </p:nvSpPr>
        <p:spPr bwMode="auto">
          <a:xfrm>
            <a:off x="4237982" y="4719436"/>
            <a:ext cx="978408" cy="48463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utura Std Book"/>
            </a:endParaRPr>
          </a:p>
        </p:txBody>
      </p:sp>
      <p:sp>
        <p:nvSpPr>
          <p:cNvPr id="35" name="Ovale 34"/>
          <p:cNvSpPr/>
          <p:nvPr/>
        </p:nvSpPr>
        <p:spPr bwMode="auto">
          <a:xfrm>
            <a:off x="5822158" y="4670420"/>
            <a:ext cx="2854298" cy="47607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utura Std Book"/>
              </a:rPr>
              <a:t>€1.122.100.254,87</a:t>
            </a:r>
            <a:endParaRPr kumimoji="0" lang="it-IT" sz="1600" b="1" i="0" u="none" strike="noStrike" kern="0" cap="none" spc="0" normalizeH="0" baseline="0" noProof="0" dirty="0" smtClean="0">
              <a:ln>
                <a:noFill/>
              </a:ln>
              <a:solidFill>
                <a:srgbClr val="0000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utura Std Boo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589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Rettangolo 2"/>
          <p:cNvSpPr/>
          <p:nvPr/>
        </p:nvSpPr>
        <p:spPr>
          <a:xfrm>
            <a:off x="153657" y="1209592"/>
            <a:ext cx="87765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Procedure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di selezione avviate rispetto agli impegni assunti </a:t>
            </a:r>
            <a:endParaRPr lang="it-IT" b="1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nel Comitato di Sorveglianza del POR Calabria FESR del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15.06.2011</a:t>
            </a:r>
          </a:p>
          <a:p>
            <a:endParaRPr lang="it-IT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58087582"/>
              </p:ext>
            </p:extLst>
          </p:nvPr>
        </p:nvGraphicFramePr>
        <p:xfrm>
          <a:off x="284283" y="1876292"/>
          <a:ext cx="8550961" cy="4782630"/>
        </p:xfrm>
        <a:graphic>
          <a:graphicData uri="http://schemas.openxmlformats.org/drawingml/2006/table">
            <a:tbl>
              <a:tblPr/>
              <a:tblGrid>
                <a:gridCol w="825384"/>
                <a:gridCol w="3334545"/>
                <a:gridCol w="1221565"/>
                <a:gridCol w="3169467"/>
              </a:tblGrid>
              <a:tr h="50989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Linea di intervento</a:t>
                      </a:r>
                    </a:p>
                  </a:txBody>
                  <a:tcPr marL="8428" marR="8428" marT="84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Procedura di selezione</a:t>
                      </a:r>
                    </a:p>
                  </a:txBody>
                  <a:tcPr marL="8428" marR="8428" marT="84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</a:t>
                      </a:r>
                    </a:p>
                  </a:txBody>
                  <a:tcPr marL="8428" marR="8428" marT="84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Stato di </a:t>
                      </a:r>
                      <a:r>
                        <a:rPr lang="it-IT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attuazione</a:t>
                      </a:r>
                      <a:endParaRPr lang="it-IT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8428" marR="8428" marT="84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6467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1.2.2.4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di gara per la realizzazione del servizio informativo sanitario regionale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26.040.000,00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pubblicato sul BURC n. 35 del 02.09.011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69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1.2.3.1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la concessione di contributi de minimis alle PMI per investimenti nelle tecnologie della società dell’informazione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12.793.664,00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In corso di 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pubblicazione sul BURC</a:t>
                      </a:r>
                      <a:endParaRPr lang="it-IT" sz="10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6467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2.1.1.1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il sostegno alla realizzazione di impianti per la produzione di energia da fonti rinnovabili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25.000.000,00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pubblicato sul BURC n. 33 del 19.08.2011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9898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2.1.2.1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il sostegno alla realizzazione di modelli per la diminuzione dei consumi negli usi finali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20.000.000,00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pubblicato sul BURC n. 33 del 19.08.2011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6467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3.1.1.2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Programma operativo di intervento sulle strutture fognarie e depurative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39.000.000,00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Adottato il parere sul piano in data 5 luglio 2011. Stipulate tutte le convenzioni con i soggetti beneficiari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5079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3.2.2.1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Piano generale degli interventi di difesa del suolo in Calabria I 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fase</a:t>
                      </a:r>
                      <a:endParaRPr lang="it-IT" sz="10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47.000.000,00</a:t>
                      </a:r>
                      <a:endParaRPr lang="it-IT" sz="10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Assunti 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 primi tre decreti di 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impegno</a:t>
                      </a:r>
                      <a:r>
                        <a:rPr lang="it-IT" sz="1000" b="0" i="0" u="none" strike="noStrike" baseline="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 per circa 33,4 M€</a:t>
                      </a:r>
                      <a:endParaRPr lang="it-IT" sz="100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50793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4.1.1.1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Cofinanziamento dell’Avviso del MIUR per la realizzazione di progetti di messa in sicurezza delle scuole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56.263.041,00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E’ stata stipulata la convenzione con il MIUR quale Organismo Intermedio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70878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4.2.1.1.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"Case Accessibili" - Interventi di eliminazione delle barriere architettoniche e domotica nelle abitazioni private dei soggetti diversamente abili"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5.220.000,00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pubblicato </a:t>
                      </a:r>
                      <a:r>
                        <a:rPr lang="it-IT" sz="100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sul BURC n</a:t>
                      </a:r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. 25 del 24 giugno 2011. In corso la presentazione dei progetti.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8340356" y="994643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</a:pP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(1/2)</a:t>
            </a:r>
            <a:endParaRPr lang="it-IT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98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757247"/>
              </p:ext>
            </p:extLst>
          </p:nvPr>
        </p:nvGraphicFramePr>
        <p:xfrm>
          <a:off x="355533" y="2018799"/>
          <a:ext cx="8550961" cy="3993323"/>
        </p:xfrm>
        <a:graphic>
          <a:graphicData uri="http://schemas.openxmlformats.org/drawingml/2006/table">
            <a:tbl>
              <a:tblPr/>
              <a:tblGrid>
                <a:gridCol w="825384"/>
                <a:gridCol w="3334545"/>
                <a:gridCol w="1221565"/>
                <a:gridCol w="3169467"/>
              </a:tblGrid>
              <a:tr h="42482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Linea di intervento</a:t>
                      </a:r>
                    </a:p>
                  </a:txBody>
                  <a:tcPr marL="8428" marR="8428" marT="84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Procedura di selezione</a:t>
                      </a:r>
                    </a:p>
                  </a:txBody>
                  <a:tcPr marL="8428" marR="8428" marT="84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</a:t>
                      </a:r>
                    </a:p>
                  </a:txBody>
                  <a:tcPr marL="8428" marR="8428" marT="84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Stato di attuazione</a:t>
                      </a:r>
                      <a:endParaRPr lang="it-IT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8428" marR="8428" marT="84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715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4.2.2.1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ristrutturazione, adeguamento finalizzati alla realizzazione di centri antiviolenza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in corso di pubblicazione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7559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5.2.2.1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la qualificazione e valorizzazione del sistema museale regionale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6.600.000,00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pubblicato sul BURC n. 30 del 29.07.2011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8731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5.2.2.2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il finanziamento delle Residenze Teatrali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2.100.000,00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pubblicato sul BURC n. 34 del 26.08.2011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57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5.3.3.1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Bando di gara per la fornitura di materiale promo-pubblicitario finalizzato alla promozione dell'offerta turistica del territorio calabrese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1.100.000,00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Integrazioni sul Bando già pubblicato e ritrasmesso alla GUCE in data 10/08/2011.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0166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5.3.3.1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Patto per il Sorriso: Iniziative di promozione per la politica dell’accoglienza e l’attrazione dei  flussi  turistici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270.000,00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Le azioni previste sono in corso di realizzazione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73979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7.1.3.1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il sostegno ai processi di riorganizzazione e aggregazione (Azione 1) e per l'integrazione dei fondi rischi (Azione 2) dei Confidi operanti nel territorio regionale (Consorzi Fidi)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7.328.721,40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pubblicato sul BURC n. 34 del 26.08.2011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0166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la presentazione e la selezione dei Progetti Integrati di Sviluppo Locale del POR Calabria FESR 2007/2013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400.000.000,00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pubblicato sul BURC SS n.1 al n.32 del 12.08.2011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21762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100" b="1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653.715.426,40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8340356" y="1126356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</a:pP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(2/2)</a:t>
            </a:r>
            <a:endParaRPr lang="it-IT" b="1" dirty="0">
              <a:solidFill>
                <a:srgbClr val="0000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53657" y="1209592"/>
            <a:ext cx="87765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Procedure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di selezione avviate rispetto agli impegni assunti </a:t>
            </a:r>
            <a:endParaRPr lang="it-IT" b="1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nel Comitato di Sorveglianza del POR Calabria FESR del </a:t>
            </a:r>
            <a:r>
              <a:rPr lang="it-IT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15.06.2011</a:t>
            </a:r>
          </a:p>
          <a:p>
            <a:endParaRPr lang="it-IT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880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179513" y="98107"/>
            <a:ext cx="8850188" cy="968376"/>
            <a:chOff x="410842" y="-5312"/>
            <a:chExt cx="8733158" cy="969497"/>
          </a:xfrm>
        </p:grpSpPr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842" y="268072"/>
              <a:ext cx="795252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003" y="268072"/>
              <a:ext cx="470599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510" y="268072"/>
              <a:ext cx="479885" cy="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-5312"/>
              <a:ext cx="5364088" cy="969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Rettangolo 2"/>
          <p:cNvSpPr/>
          <p:nvPr/>
        </p:nvSpPr>
        <p:spPr>
          <a:xfrm>
            <a:off x="180991" y="1197725"/>
            <a:ext cx="8146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Ulteriori procedure di selezione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avviate dal 15/6/2011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fuori dagli impegni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assunti </a:t>
            </a:r>
          </a:p>
          <a:p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el Comitato </a:t>
            </a:r>
            <a:r>
              <a:rPr lang="it-IT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di Sorveglianza del POR Calabria FESR del 15.06.2011 </a:t>
            </a:r>
            <a:endParaRPr lang="it-IT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7840482"/>
              </p:ext>
            </p:extLst>
          </p:nvPr>
        </p:nvGraphicFramePr>
        <p:xfrm>
          <a:off x="179513" y="1969880"/>
          <a:ext cx="8850187" cy="3527466"/>
        </p:xfrm>
        <a:graphic>
          <a:graphicData uri="http://schemas.openxmlformats.org/drawingml/2006/table">
            <a:tbl>
              <a:tblPr/>
              <a:tblGrid>
                <a:gridCol w="911297"/>
                <a:gridCol w="4568621"/>
                <a:gridCol w="1093553"/>
                <a:gridCol w="2276716"/>
              </a:tblGrid>
              <a:tr h="45715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Linea di intervento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Procedura di selezione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Importo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Stato di attuazione </a:t>
                      </a:r>
                    </a:p>
                  </a:txBody>
                  <a:tcPr marL="5142" marR="5142" marT="51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84298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5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3.2.2.4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5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pubblico per la selezione  ed il finanziamento di progetti per l’adeguamento sismico di edifici scolastici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5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9.000.000,00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5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In corso di </a:t>
                      </a:r>
                      <a:r>
                        <a:rPr lang="it-IT" sz="105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pubblicazione sul BURC</a:t>
                      </a:r>
                      <a:endParaRPr lang="it-IT" sz="105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5225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4.1.1.3</a:t>
                      </a:r>
                      <a:endParaRPr lang="it-IT" sz="105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rivolto alle istituzioni scolastiche: Contributi per la realizzazione di laboratori matematico-scientifici e linguistici "Scienze: Innovazione e competenze"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5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2.567.781,50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5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In corso di </a:t>
                      </a:r>
                      <a:r>
                        <a:rPr lang="it-IT" sz="105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pubblicazione sul</a:t>
                      </a:r>
                      <a:r>
                        <a:rPr lang="it-IT" sz="1050" b="0" i="0" u="none" strike="noStrike" baseline="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BURC</a:t>
                      </a:r>
                      <a:endParaRPr lang="it-IT" sz="1050" b="0" i="0" u="none" strike="noStrike" dirty="0">
                        <a:solidFill>
                          <a:srgbClr val="01047D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72439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4.1.1.4</a:t>
                      </a:r>
                      <a:endParaRPr lang="it-IT" sz="1050" b="0" i="0" u="none" strike="noStrike" kern="1200" dirty="0">
                        <a:solidFill>
                          <a:srgbClr val="01047D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5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1.597.615,50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8194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9.1.1.6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01047D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Avviso Pubblico per la selezione di ''Tre Ricercatori Senior" e di "Sette Ricercatori Junior" per la costituzione del Gruppo di Valutazione a supporto del NRVVIP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50" b="0" i="0" u="none" strike="noStrike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1.499.000,00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 algn="just" rtl="0" fontAlgn="ctr"/>
                      <a:r>
                        <a:rPr lang="it-IT" sz="105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Avviso pubblicato sul BURC n. 27 Parte III </a:t>
                      </a:r>
                      <a:r>
                        <a:rPr lang="it-IT" sz="1050" b="0" i="0" u="none" strike="noStrike" dirty="0" smtClean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 dell'8.07</a:t>
                      </a:r>
                      <a:r>
                        <a:rPr lang="it-IT" sz="105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. 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5715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14.664.397,00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1047D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4025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2_Pixe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600" b="1" i="0" u="none" strike="noStrike" cap="none" normalizeH="0" baseline="0" smtClean="0">
            <a:ln>
              <a:noFill/>
            </a:ln>
            <a:solidFill>
              <a:schemeClr val="bg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utura Std Book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600" b="1" i="0" u="none" strike="noStrike" cap="none" normalizeH="0" baseline="0" smtClean="0">
            <a:ln>
              <a:noFill/>
            </a:ln>
            <a:solidFill>
              <a:schemeClr val="bg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utura Std Book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2879</TotalTime>
  <Words>2903</Words>
  <Application>Microsoft Office PowerPoint</Application>
  <PresentationFormat>Presentazione su schermo (4:3)</PresentationFormat>
  <Paragraphs>463</Paragraphs>
  <Slides>17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17</vt:i4>
      </vt:variant>
    </vt:vector>
  </HeadingPairs>
  <TitlesOfParts>
    <vt:vector size="19" baseType="lpstr">
      <vt:lpstr>Tema di Office</vt:lpstr>
      <vt:lpstr>4_Pixel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Massimiliano</dc:creator>
  <cp:lastModifiedBy>pc</cp:lastModifiedBy>
  <cp:revision>345</cp:revision>
  <cp:lastPrinted>2011-09-13T18:01:20Z</cp:lastPrinted>
  <dcterms:created xsi:type="dcterms:W3CDTF">2011-07-01T08:33:49Z</dcterms:created>
  <dcterms:modified xsi:type="dcterms:W3CDTF">2011-09-16T14:01:02Z</dcterms:modified>
</cp:coreProperties>
</file>