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  <p:sldMasterId id="2147483655" r:id="rId3"/>
  </p:sldMasterIdLst>
  <p:notesMasterIdLst>
    <p:notesMasterId r:id="rId24"/>
  </p:notesMasterIdLst>
  <p:handoutMasterIdLst>
    <p:handoutMasterId r:id="rId25"/>
  </p:handoutMasterIdLst>
  <p:sldIdLst>
    <p:sldId id="600" r:id="rId4"/>
    <p:sldId id="707" r:id="rId5"/>
    <p:sldId id="708" r:id="rId6"/>
    <p:sldId id="688" r:id="rId7"/>
    <p:sldId id="710" r:id="rId8"/>
    <p:sldId id="694" r:id="rId9"/>
    <p:sldId id="711" r:id="rId10"/>
    <p:sldId id="689" r:id="rId11"/>
    <p:sldId id="712" r:id="rId12"/>
    <p:sldId id="690" r:id="rId13"/>
    <p:sldId id="713" r:id="rId14"/>
    <p:sldId id="695" r:id="rId15"/>
    <p:sldId id="715" r:id="rId16"/>
    <p:sldId id="716" r:id="rId17"/>
    <p:sldId id="696" r:id="rId18"/>
    <p:sldId id="717" r:id="rId19"/>
    <p:sldId id="697" r:id="rId20"/>
    <p:sldId id="709" r:id="rId21"/>
    <p:sldId id="698" r:id="rId22"/>
    <p:sldId id="706" r:id="rId23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DBDFF"/>
    <a:srgbClr val="003399"/>
    <a:srgbClr val="FF9966"/>
    <a:srgbClr val="FFDE5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92" autoAdjust="0"/>
    <p:restoredTop sz="86486" autoAdjust="0"/>
  </p:normalViewPr>
  <p:slideViewPr>
    <p:cSldViewPr snapToGrid="0">
      <p:cViewPr>
        <p:scale>
          <a:sx n="66" d="100"/>
          <a:sy n="66" d="100"/>
        </p:scale>
        <p:origin x="-58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-2616" y="-102"/>
      </p:cViewPr>
      <p:guideLst>
        <p:guide orient="horz" pos="3127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2" tIns="45697" rIns="91392" bIns="4569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2" tIns="45697" rIns="91392" bIns="4569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2" tIns="45697" rIns="91392" bIns="4569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2" tIns="45697" rIns="91392" bIns="4569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036C6CC-187E-421C-8D71-825A681A4CE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392" tIns="45697" rIns="91392" bIns="45697" rtlCol="0"/>
          <a:lstStyle>
            <a:lvl1pPr algn="l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392" tIns="45697" rIns="91392" bIns="45697" rtlCol="0"/>
          <a:lstStyle>
            <a:lvl1pPr algn="r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73E9288-4C0B-491E-A464-5A74EA5A170D}" type="datetimeFigureOut">
              <a:rPr lang="it-IT"/>
              <a:pPr>
                <a:defRPr/>
              </a:pPr>
              <a:t>24/11/2010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2" tIns="45697" rIns="91392" bIns="45697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1392" tIns="45697" rIns="91392" bIns="45697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392" tIns="45697" rIns="91392" bIns="45697" rtlCol="0" anchor="b"/>
          <a:lstStyle>
            <a:lvl1pPr algn="l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392" tIns="45697" rIns="91392" bIns="45697" rtlCol="0" anchor="b"/>
          <a:lstStyle>
            <a:lvl1pPr algn="r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9113D8E1-178C-4855-8647-C492FE2115A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DF6CDA-6316-45B7-84FD-CA9D88FAD03A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7FECD1-0F5D-4522-8676-539027CE2654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t-IT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2400"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92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3FDE8-2B87-4B9F-B094-C138248F5E3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D3572-1A15-401F-8423-E7E93AFF5BFB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DB015-6602-4E38-9D20-237DB8B00ABB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5759B-6032-4DC3-8C65-32D219F3371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C44CD-D03A-40E3-AF6F-4385016CEC5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E5323-1D20-4B74-8422-13E4BC7B975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0E586-0529-479D-80C6-36BD90D9BEE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3B989-971D-4F97-BE69-28715DC3ECBB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607E5-71D6-48B3-90B5-9C9F161F564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E5C00-22A4-4C7B-B269-19D197C163B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8AEE4-AB89-4E05-8CE2-B3E43FDB2CC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9FB9E-8BC8-4E10-BD95-02A339EA62F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C8AA6-BB31-44EC-9370-7F0DB47F277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5B0AC-199B-4CC0-832B-58CEA5A6DF8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8C203-8641-4992-9AA9-24279119B99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B32AC-27CC-4BB7-B8EE-B35E756DB9B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B5D58-A99C-402F-AB45-FED335E80E2B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06B1C-2C52-4726-919B-AEAECD21775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36D96-5961-4402-A6F2-9C5C9B6D78E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686EE-AA30-46A4-B1B8-B7A622CF491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FF4B4-37A8-4A1D-940E-D8B4D1366A6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9D836-F927-4AB9-AE8D-EEC3BEF1B28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59D55-133B-4505-B754-65E1AEE7063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41B46-C27A-4954-AE65-FC04CCCAD65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75C20-DE95-47A2-899D-34838D9B803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855F2-804F-4CC4-9F51-43F2BA5CF92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36E1A-E9FC-48AC-BEEB-9DB8434CCDF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58AD2-E030-4707-8759-250F183B125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17FAD-42C8-428E-97AD-EF6CFEE80AD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6D2D9-8428-4C9C-A320-5CCC7C87562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15087-0A51-4B73-9B6E-33C597935F1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EA1D-D158-4F86-AF06-78094E9F91A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A4D36-4F65-4566-A9E4-1C7DFC41140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fld id="{8415F2AB-55BA-4662-95D7-ADD1B073530B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t-IT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hlink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hlink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accent2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hlink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820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accent2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accent2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fld id="{0AC70372-4DA0-4C9A-929E-6883158DA58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t-IT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hlink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hlink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accent2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hlink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820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accent2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accent2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331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331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fld id="{95E6D436-0714-46A6-B2E4-7F3DF5B32B6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t-IT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hlink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hlink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accent2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hlink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820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accent2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chemeClr val="accent2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2560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560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4"/>
          <p:cNvSpPr>
            <a:spLocks noChangeArrowheads="1"/>
          </p:cNvSpPr>
          <p:nvPr/>
        </p:nvSpPr>
        <p:spPr bwMode="auto">
          <a:xfrm>
            <a:off x="900113" y="6100763"/>
            <a:ext cx="38909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045" tIns="48523" rIns="97045" bIns="48523" anchor="ctr"/>
          <a:lstStyle/>
          <a:p>
            <a:pPr defTabSz="969963"/>
            <a:r>
              <a:rPr lang="it-IT" sz="900" b="1">
                <a:solidFill>
                  <a:srgbClr val="003399"/>
                </a:solidFill>
                <a:latin typeface="Futura Std Book"/>
              </a:rPr>
              <a:t>REGIONE CALABRIA</a:t>
            </a:r>
          </a:p>
        </p:txBody>
      </p:sp>
      <p:pic>
        <p:nvPicPr>
          <p:cNvPr id="39938" name="Picture 5" descr="Regione Calabri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850" y="6027738"/>
            <a:ext cx="5270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Rectangle 11"/>
          <p:cNvSpPr>
            <a:spLocks noChangeArrowheads="1"/>
          </p:cNvSpPr>
          <p:nvPr/>
        </p:nvSpPr>
        <p:spPr bwMode="auto">
          <a:xfrm rot="10800000" flipV="1">
            <a:off x="2325688" y="6289675"/>
            <a:ext cx="5599112" cy="11112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39940" name="Rectangle 14"/>
          <p:cNvSpPr>
            <a:spLocks noChangeArrowheads="1"/>
          </p:cNvSpPr>
          <p:nvPr/>
        </p:nvSpPr>
        <p:spPr bwMode="auto">
          <a:xfrm>
            <a:off x="1955800" y="3054350"/>
            <a:ext cx="6896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it-IT" sz="2000">
              <a:solidFill>
                <a:schemeClr val="bg1"/>
              </a:solidFill>
            </a:endParaRPr>
          </a:p>
          <a:p>
            <a:pPr algn="ctr" eaLnBrk="0" hangingPunct="0"/>
            <a:endParaRPr lang="it-IT" sz="20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9941" name="Rettangolo 12"/>
          <p:cNvSpPr>
            <a:spLocks noChangeArrowheads="1"/>
          </p:cNvSpPr>
          <p:nvPr/>
        </p:nvSpPr>
        <p:spPr bwMode="auto">
          <a:xfrm>
            <a:off x="2422525" y="1936750"/>
            <a:ext cx="6510338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 i="1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IL BILANCIO DI PREVISIONE </a:t>
            </a:r>
          </a:p>
          <a:p>
            <a:pPr algn="ctr"/>
            <a:r>
              <a:rPr lang="it-IT" sz="3200" b="1" i="1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E LA MANOVRA FINANZIARIA 2011</a:t>
            </a:r>
          </a:p>
        </p:txBody>
      </p:sp>
      <p:sp>
        <p:nvSpPr>
          <p:cNvPr id="7" name="Rettangolo 13"/>
          <p:cNvSpPr>
            <a:spLocks noChangeArrowheads="1"/>
          </p:cNvSpPr>
          <p:nvPr/>
        </p:nvSpPr>
        <p:spPr bwMode="auto">
          <a:xfrm>
            <a:off x="2827338" y="5314950"/>
            <a:ext cx="57832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i="1">
                <a:solidFill>
                  <a:srgbClr val="00005E"/>
                </a:solidFill>
                <a:latin typeface="Bodoni MT"/>
              </a:rPr>
              <a:t>Giacomo Mancini</a:t>
            </a:r>
          </a:p>
          <a:p>
            <a:pPr algn="ctr"/>
            <a:r>
              <a:rPr lang="it-IT" i="1">
                <a:solidFill>
                  <a:srgbClr val="00005E"/>
                </a:solidFill>
                <a:latin typeface="Bodoni MT"/>
              </a:rPr>
              <a:t>Assessore Bilancio e Programmazione</a:t>
            </a:r>
          </a:p>
        </p:txBody>
      </p:sp>
      <p:sp>
        <p:nvSpPr>
          <p:cNvPr id="39943" name="Rettangolo 12"/>
          <p:cNvSpPr>
            <a:spLocks noChangeArrowheads="1"/>
          </p:cNvSpPr>
          <p:nvPr/>
        </p:nvSpPr>
        <p:spPr bwMode="auto">
          <a:xfrm>
            <a:off x="3725863" y="3863975"/>
            <a:ext cx="5184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 i="1">
                <a:solidFill>
                  <a:schemeClr val="bg1"/>
                </a:solidFill>
                <a:latin typeface="Bodoni MT"/>
              </a:rPr>
              <a:t>Conferenza Stampa 24 novembre 2010</a:t>
            </a:r>
          </a:p>
        </p:txBody>
      </p:sp>
      <p:sp>
        <p:nvSpPr>
          <p:cNvPr id="2" name="Rettangolo 13"/>
          <p:cNvSpPr>
            <a:spLocks noChangeArrowheads="1"/>
          </p:cNvSpPr>
          <p:nvPr/>
        </p:nvSpPr>
        <p:spPr bwMode="auto">
          <a:xfrm>
            <a:off x="4440238" y="4445000"/>
            <a:ext cx="2922587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800" i="1">
                <a:solidFill>
                  <a:srgbClr val="00005E"/>
                </a:solidFill>
                <a:latin typeface="Bodoni MT"/>
              </a:rPr>
              <a:t>Giuseppe Scopelliti</a:t>
            </a:r>
          </a:p>
          <a:p>
            <a:pPr algn="ctr"/>
            <a:r>
              <a:rPr lang="it-IT" i="1">
                <a:solidFill>
                  <a:srgbClr val="00005E"/>
                </a:solidFill>
                <a:latin typeface="Bodoni MT"/>
              </a:rPr>
              <a:t>Presidente Giunta Regionale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7" name="Gruppo 23"/>
          <p:cNvGrpSpPr>
            <a:grpSpLocks/>
          </p:cNvGrpSpPr>
          <p:nvPr/>
        </p:nvGrpSpPr>
        <p:grpSpPr bwMode="auto">
          <a:xfrm>
            <a:off x="323850" y="425450"/>
            <a:ext cx="8364538" cy="6180138"/>
            <a:chOff x="323850" y="426149"/>
            <a:chExt cx="8364538" cy="6179210"/>
          </a:xfrm>
        </p:grpSpPr>
        <p:sp>
          <p:nvSpPr>
            <p:cNvPr id="50183" name="Rectangle 8"/>
            <p:cNvSpPr>
              <a:spLocks noChangeArrowheads="1"/>
            </p:cNvSpPr>
            <p:nvPr/>
          </p:nvSpPr>
          <p:spPr bwMode="auto">
            <a:xfrm rot="10800000" flipV="1">
              <a:off x="2411413" y="6321363"/>
              <a:ext cx="6276975" cy="698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 sz="2400">
                <a:latin typeface="Times New Roman" pitchFamily="18" charset="0"/>
              </a:endParaRPr>
            </a:p>
          </p:txBody>
        </p:sp>
        <p:pic>
          <p:nvPicPr>
            <p:cNvPr id="50184" name="Immagine 12" descr="Cartina trasparente.gi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2290" y="426149"/>
              <a:ext cx="300489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185" name="Rectangle 4"/>
            <p:cNvSpPr>
              <a:spLocks noChangeArrowheads="1"/>
            </p:cNvSpPr>
            <p:nvPr/>
          </p:nvSpPr>
          <p:spPr bwMode="auto">
            <a:xfrm>
              <a:off x="900112" y="6100534"/>
              <a:ext cx="3891344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7045" tIns="48523" rIns="97045" bIns="48523" anchor="ctr"/>
            <a:lstStyle/>
            <a:p>
              <a:pPr defTabSz="969963"/>
              <a:r>
                <a:rPr lang="it-IT" sz="900" b="1">
                  <a:solidFill>
                    <a:srgbClr val="003399"/>
                  </a:solidFill>
                  <a:latin typeface="Futura Std Book"/>
                </a:rPr>
                <a:t>REGIONE CALABRIA</a:t>
              </a:r>
            </a:p>
          </p:txBody>
        </p:sp>
        <p:pic>
          <p:nvPicPr>
            <p:cNvPr id="50186" name="Picture 5" descr="Regione Calabria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850" y="6027509"/>
              <a:ext cx="527050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30238" y="931863"/>
            <a:ext cx="7858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</a:pPr>
            <a:r>
              <a:rPr lang="it-IT" sz="2400" u="sng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LE IMPRESE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403225" y="1758950"/>
            <a:ext cx="3074988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Attraverso la possibilità,  della 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cessione dei crediti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 delle imprese alla Regione.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5735638" y="3859213"/>
            <a:ext cx="2992437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Attraverso la previsione di un 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fondo di garanzia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 per le imprese in difficoltà.</a:t>
            </a:r>
          </a:p>
        </p:txBody>
      </p:sp>
      <p:sp>
        <p:nvSpPr>
          <p:cNvPr id="50181" name="Text Box 10"/>
          <p:cNvSpPr txBox="1">
            <a:spLocks noChangeArrowheads="1"/>
          </p:cNvSpPr>
          <p:nvPr/>
        </p:nvSpPr>
        <p:spPr bwMode="auto">
          <a:xfrm>
            <a:off x="917575" y="6418263"/>
            <a:ext cx="7902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solidFill>
                  <a:srgbClr val="003399"/>
                </a:solidFill>
              </a:rPr>
              <a:t>Assessorato Bilancio e Programmazione</a:t>
            </a:r>
          </a:p>
        </p:txBody>
      </p:sp>
      <p:pic>
        <p:nvPicPr>
          <p:cNvPr id="33803" name="Picture 11" descr="LoadFi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6013" y="2263775"/>
            <a:ext cx="21907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1" name="Gruppo 23"/>
          <p:cNvGrpSpPr>
            <a:grpSpLocks/>
          </p:cNvGrpSpPr>
          <p:nvPr/>
        </p:nvGrpSpPr>
        <p:grpSpPr bwMode="auto">
          <a:xfrm>
            <a:off x="323850" y="425450"/>
            <a:ext cx="8364538" cy="6180138"/>
            <a:chOff x="323850" y="426149"/>
            <a:chExt cx="8364538" cy="6179210"/>
          </a:xfrm>
        </p:grpSpPr>
        <p:sp>
          <p:nvSpPr>
            <p:cNvPr id="51208" name="Rectangle 8"/>
            <p:cNvSpPr>
              <a:spLocks noChangeArrowheads="1"/>
            </p:cNvSpPr>
            <p:nvPr/>
          </p:nvSpPr>
          <p:spPr bwMode="auto">
            <a:xfrm rot="10800000" flipV="1">
              <a:off x="2411413" y="6321363"/>
              <a:ext cx="6276975" cy="698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 sz="2400">
                <a:latin typeface="Times New Roman" pitchFamily="18" charset="0"/>
              </a:endParaRPr>
            </a:p>
          </p:txBody>
        </p:sp>
        <p:pic>
          <p:nvPicPr>
            <p:cNvPr id="51209" name="Immagine 12" descr="Cartina trasparente.gi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2290" y="426149"/>
              <a:ext cx="300489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10" name="Rectangle 4"/>
            <p:cNvSpPr>
              <a:spLocks noChangeArrowheads="1"/>
            </p:cNvSpPr>
            <p:nvPr/>
          </p:nvSpPr>
          <p:spPr bwMode="auto">
            <a:xfrm>
              <a:off x="900112" y="6100534"/>
              <a:ext cx="3891344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7045" tIns="48523" rIns="97045" bIns="48523" anchor="ctr"/>
            <a:lstStyle/>
            <a:p>
              <a:pPr defTabSz="969963"/>
              <a:r>
                <a:rPr lang="it-IT" sz="900" b="1">
                  <a:solidFill>
                    <a:srgbClr val="003399"/>
                  </a:solidFill>
                  <a:latin typeface="Futura Std Book"/>
                </a:rPr>
                <a:t>REGIONE CALABRIA</a:t>
              </a:r>
            </a:p>
          </p:txBody>
        </p:sp>
        <p:pic>
          <p:nvPicPr>
            <p:cNvPr id="51211" name="Picture 5" descr="Regione Calabria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850" y="6027509"/>
              <a:ext cx="527050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30238" y="931863"/>
            <a:ext cx="7858125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</a:pPr>
            <a:r>
              <a:rPr lang="it-IT" sz="2400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CON LA NUOVA FINANZIARIA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828675" y="2028825"/>
            <a:ext cx="531495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L’imprenditore, grazie ad una 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certificazione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 rilasciata dalla Ragioneria, otterrà dalla sua banca 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l’anticipazione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 dei crediti vantati.</a:t>
            </a:r>
          </a:p>
        </p:txBody>
      </p:sp>
      <p:sp>
        <p:nvSpPr>
          <p:cNvPr id="51204" name="Text Box 10"/>
          <p:cNvSpPr txBox="1">
            <a:spLocks noChangeArrowheads="1"/>
          </p:cNvSpPr>
          <p:nvPr/>
        </p:nvSpPr>
        <p:spPr bwMode="auto">
          <a:xfrm>
            <a:off x="917575" y="6418263"/>
            <a:ext cx="7902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solidFill>
                  <a:srgbClr val="003399"/>
                </a:solidFill>
              </a:rPr>
              <a:t>Assessorato Bilancio e Programmazione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752850" y="3933825"/>
            <a:ext cx="395287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Fincalabra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 garantirà gli 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affidamenti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 per le imprese in difficoltà, grazie ad un 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fondo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 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di garanzia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 finanziato dalla Regione.</a:t>
            </a:r>
          </a:p>
        </p:txBody>
      </p:sp>
      <p:pic>
        <p:nvPicPr>
          <p:cNvPr id="51206" name="Picture 2" descr="F:\immagini\banca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10313" y="1982788"/>
            <a:ext cx="1919287" cy="191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7" name="Picture 4" descr="http://mail.regcal.it/exchange/pietro.manna/Posta%20in%20arrivo/Emailing:%20prestiti-bancari%5b1%5d.jpg,%20j0186348%5b1%5d.jpg.EML/1_multipart_xF8FF_2_prestiti-bancari%5b1%5d.jpg/C58EA28C-18C0-4a97-9AF2-036E93DDAFB3/prestiti-bancari%5b1%5d.jpg?attach=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66825" y="3876675"/>
            <a:ext cx="2073275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46113" y="1111250"/>
            <a:ext cx="7731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5200" indent="-2235200" algn="ctr">
              <a:tabLst>
                <a:tab pos="2235200" algn="l"/>
              </a:tabLst>
            </a:pPr>
            <a:r>
              <a:rPr lang="it-IT" sz="2400" b="1" u="sng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LE OPERE PUBBLICHE</a:t>
            </a:r>
          </a:p>
        </p:txBody>
      </p:sp>
      <p:grpSp>
        <p:nvGrpSpPr>
          <p:cNvPr id="52226" name="Gruppo 23"/>
          <p:cNvGrpSpPr>
            <a:grpSpLocks/>
          </p:cNvGrpSpPr>
          <p:nvPr/>
        </p:nvGrpSpPr>
        <p:grpSpPr bwMode="auto">
          <a:xfrm>
            <a:off x="323850" y="425450"/>
            <a:ext cx="8364538" cy="6180138"/>
            <a:chOff x="323850" y="426149"/>
            <a:chExt cx="8364538" cy="6179210"/>
          </a:xfrm>
        </p:grpSpPr>
        <p:sp>
          <p:nvSpPr>
            <p:cNvPr id="52230" name="Rectangle 8"/>
            <p:cNvSpPr>
              <a:spLocks noChangeArrowheads="1"/>
            </p:cNvSpPr>
            <p:nvPr/>
          </p:nvSpPr>
          <p:spPr bwMode="auto">
            <a:xfrm rot="10800000" flipV="1">
              <a:off x="2411413" y="6321363"/>
              <a:ext cx="6276975" cy="698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 sz="2400">
                <a:latin typeface="Times New Roman" pitchFamily="18" charset="0"/>
              </a:endParaRPr>
            </a:p>
          </p:txBody>
        </p:sp>
        <p:pic>
          <p:nvPicPr>
            <p:cNvPr id="52231" name="Immagine 12" descr="Cartina trasparente.gi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2290" y="426149"/>
              <a:ext cx="300489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232" name="Rectangle 4"/>
            <p:cNvSpPr>
              <a:spLocks noChangeArrowheads="1"/>
            </p:cNvSpPr>
            <p:nvPr/>
          </p:nvSpPr>
          <p:spPr bwMode="auto">
            <a:xfrm>
              <a:off x="900112" y="6100534"/>
              <a:ext cx="3891344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7045" tIns="48523" rIns="97045" bIns="48523" anchor="ctr"/>
            <a:lstStyle/>
            <a:p>
              <a:pPr defTabSz="969963"/>
              <a:r>
                <a:rPr lang="it-IT" sz="900" b="1">
                  <a:solidFill>
                    <a:srgbClr val="003399"/>
                  </a:solidFill>
                  <a:latin typeface="Futura Std Book"/>
                </a:rPr>
                <a:t>REGIONE CALABRIA</a:t>
              </a:r>
            </a:p>
          </p:txBody>
        </p:sp>
        <p:pic>
          <p:nvPicPr>
            <p:cNvPr id="52233" name="Picture 5" descr="Regione Calabria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850" y="6027509"/>
              <a:ext cx="527050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66725" y="1736725"/>
            <a:ext cx="6048375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buFontTx/>
              <a:buChar char="-"/>
            </a:pPr>
            <a:r>
              <a:rPr lang="it-IT" sz="28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1-</a:t>
            </a:r>
          </a:p>
          <a:p>
            <a:pPr algn="ctr">
              <a:lnSpc>
                <a:spcPct val="150000"/>
              </a:lnSpc>
            </a:pP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Un 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mutuo di 34,2 milioni di euro 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per il completamento della 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cittadella regionale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.</a:t>
            </a:r>
          </a:p>
          <a:p>
            <a:pPr algn="ctr">
              <a:lnSpc>
                <a:spcPct val="150000"/>
              </a:lnSpc>
              <a:buFont typeface="Arial" charset="0"/>
              <a:buNone/>
            </a:pPr>
            <a:endParaRPr lang="it-IT" sz="2000">
              <a:solidFill>
                <a:srgbClr val="003399"/>
              </a:solidFill>
              <a:latin typeface="Bodoni MT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Arial" charset="0"/>
              <a:buNone/>
            </a:pP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Con la nuova sede, i calabresi risparmieranno 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20 milioni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 all’anno per fitti, manutenzione, vigilanza, ecc.</a:t>
            </a:r>
          </a:p>
        </p:txBody>
      </p:sp>
      <p:pic>
        <p:nvPicPr>
          <p:cNvPr id="35847" name="Picture 16" descr="cittadella_regionale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38925" y="2906713"/>
            <a:ext cx="2062163" cy="154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9" name="Text Box 10"/>
          <p:cNvSpPr txBox="1">
            <a:spLocks noChangeArrowheads="1"/>
          </p:cNvSpPr>
          <p:nvPr/>
        </p:nvSpPr>
        <p:spPr bwMode="auto">
          <a:xfrm>
            <a:off x="917575" y="6418263"/>
            <a:ext cx="7902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solidFill>
                  <a:srgbClr val="003399"/>
                </a:solidFill>
              </a:rPr>
              <a:t>Assessorato Bilancio e Programmazione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46113" y="1111250"/>
            <a:ext cx="7731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5200" indent="-2235200" algn="ctr">
              <a:tabLst>
                <a:tab pos="2235200" algn="l"/>
              </a:tabLst>
            </a:pPr>
            <a:r>
              <a:rPr lang="it-IT" sz="2400" b="1" u="sng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LE OPERE PUBBLICHE</a:t>
            </a:r>
          </a:p>
        </p:txBody>
      </p:sp>
      <p:grpSp>
        <p:nvGrpSpPr>
          <p:cNvPr id="53250" name="Gruppo 23"/>
          <p:cNvGrpSpPr>
            <a:grpSpLocks/>
          </p:cNvGrpSpPr>
          <p:nvPr/>
        </p:nvGrpSpPr>
        <p:grpSpPr bwMode="auto">
          <a:xfrm>
            <a:off x="323850" y="425450"/>
            <a:ext cx="8364538" cy="6180138"/>
            <a:chOff x="323850" y="426149"/>
            <a:chExt cx="8364538" cy="6179210"/>
          </a:xfrm>
        </p:grpSpPr>
        <p:sp>
          <p:nvSpPr>
            <p:cNvPr id="53254" name="Rectangle 8"/>
            <p:cNvSpPr>
              <a:spLocks noChangeArrowheads="1"/>
            </p:cNvSpPr>
            <p:nvPr/>
          </p:nvSpPr>
          <p:spPr bwMode="auto">
            <a:xfrm rot="10800000" flipV="1">
              <a:off x="2411413" y="6321363"/>
              <a:ext cx="6276975" cy="698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 sz="2400">
                <a:latin typeface="Times New Roman" pitchFamily="18" charset="0"/>
              </a:endParaRPr>
            </a:p>
          </p:txBody>
        </p:sp>
        <p:pic>
          <p:nvPicPr>
            <p:cNvPr id="53255" name="Immagine 12" descr="Cartina trasparente.gi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2290" y="426149"/>
              <a:ext cx="300489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3256" name="Rectangle 4"/>
            <p:cNvSpPr>
              <a:spLocks noChangeArrowheads="1"/>
            </p:cNvSpPr>
            <p:nvPr/>
          </p:nvSpPr>
          <p:spPr bwMode="auto">
            <a:xfrm>
              <a:off x="900112" y="6100534"/>
              <a:ext cx="3891344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7045" tIns="48523" rIns="97045" bIns="48523" anchor="ctr"/>
            <a:lstStyle/>
            <a:p>
              <a:pPr defTabSz="969963"/>
              <a:r>
                <a:rPr lang="it-IT" sz="900" b="1">
                  <a:solidFill>
                    <a:srgbClr val="003399"/>
                  </a:solidFill>
                  <a:latin typeface="Futura Std Book"/>
                </a:rPr>
                <a:t>REGIONE CALABRIA</a:t>
              </a:r>
            </a:p>
          </p:txBody>
        </p:sp>
        <p:pic>
          <p:nvPicPr>
            <p:cNvPr id="53257" name="Picture 5" descr="Regione Calabria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850" y="6027509"/>
              <a:ext cx="527050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3540125" y="1784350"/>
            <a:ext cx="5122863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buFont typeface="Bodoni MT"/>
              <a:buNone/>
            </a:pPr>
            <a:r>
              <a:rPr lang="it-IT" sz="28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- 2 -</a:t>
            </a:r>
          </a:p>
          <a:p>
            <a:pPr algn="ctr">
              <a:lnSpc>
                <a:spcPct val="150000"/>
              </a:lnSpc>
              <a:buFont typeface="Bodoni MT"/>
              <a:buNone/>
            </a:pP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Un programma di finanziamenti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  ad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 opere pubbliche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 di rilevante interesse </a:t>
            </a:r>
          </a:p>
          <a:p>
            <a:pPr algn="ctr">
              <a:lnSpc>
                <a:spcPct val="150000"/>
              </a:lnSpc>
              <a:buFont typeface="Bodoni MT"/>
              <a:buNone/>
            </a:pPr>
            <a:endParaRPr lang="it-IT" sz="2000">
              <a:solidFill>
                <a:srgbClr val="003399"/>
              </a:solidFill>
              <a:latin typeface="Bodoni MT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Bodoni MT"/>
              <a:buNone/>
            </a:pP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Almeno una grande opera pubblica per ciascuna provincia grazie ad un mutuo di 1,5 mln per venti anni</a:t>
            </a:r>
          </a:p>
        </p:txBody>
      </p:sp>
      <p:sp>
        <p:nvSpPr>
          <p:cNvPr id="53252" name="Text Box 10"/>
          <p:cNvSpPr txBox="1">
            <a:spLocks noChangeArrowheads="1"/>
          </p:cNvSpPr>
          <p:nvPr/>
        </p:nvSpPr>
        <p:spPr bwMode="auto">
          <a:xfrm>
            <a:off x="917575" y="6418263"/>
            <a:ext cx="7902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solidFill>
                  <a:srgbClr val="003399"/>
                </a:solidFill>
              </a:rPr>
              <a:t>Assessorato Bilancio e Programmazione</a:t>
            </a:r>
          </a:p>
        </p:txBody>
      </p:sp>
      <p:pic>
        <p:nvPicPr>
          <p:cNvPr id="3074" name="Picture 2" descr="C:\Users\francesco\Desktop\Backup\Direzione Generale\Lagana\Mancini\Immagini\porto_gioia_tauro_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5256" y="2541996"/>
            <a:ext cx="2702352" cy="19919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46113" y="1339850"/>
            <a:ext cx="7731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5200" indent="-2235200" algn="ctr">
              <a:tabLst>
                <a:tab pos="2235200" algn="l"/>
              </a:tabLst>
            </a:pPr>
            <a:r>
              <a:rPr lang="it-IT" sz="2400" b="1" u="sng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LE OPERE PUBBLICHE</a:t>
            </a:r>
          </a:p>
        </p:txBody>
      </p:sp>
      <p:grpSp>
        <p:nvGrpSpPr>
          <p:cNvPr id="54274" name="Gruppo 23"/>
          <p:cNvGrpSpPr>
            <a:grpSpLocks/>
          </p:cNvGrpSpPr>
          <p:nvPr/>
        </p:nvGrpSpPr>
        <p:grpSpPr bwMode="auto">
          <a:xfrm>
            <a:off x="323850" y="425450"/>
            <a:ext cx="8364538" cy="6180138"/>
            <a:chOff x="323850" y="426149"/>
            <a:chExt cx="8364538" cy="6179210"/>
          </a:xfrm>
        </p:grpSpPr>
        <p:sp>
          <p:nvSpPr>
            <p:cNvPr id="54278" name="Rectangle 8"/>
            <p:cNvSpPr>
              <a:spLocks noChangeArrowheads="1"/>
            </p:cNvSpPr>
            <p:nvPr/>
          </p:nvSpPr>
          <p:spPr bwMode="auto">
            <a:xfrm rot="10800000" flipV="1">
              <a:off x="2411413" y="6321363"/>
              <a:ext cx="6276975" cy="698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 sz="2400">
                <a:latin typeface="Times New Roman" pitchFamily="18" charset="0"/>
              </a:endParaRPr>
            </a:p>
          </p:txBody>
        </p:sp>
        <p:pic>
          <p:nvPicPr>
            <p:cNvPr id="54279" name="Immagine 12" descr="Cartina trasparente.gi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2290" y="426149"/>
              <a:ext cx="300489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280" name="Rectangle 4"/>
            <p:cNvSpPr>
              <a:spLocks noChangeArrowheads="1"/>
            </p:cNvSpPr>
            <p:nvPr/>
          </p:nvSpPr>
          <p:spPr bwMode="auto">
            <a:xfrm>
              <a:off x="900112" y="6100534"/>
              <a:ext cx="3891344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7045" tIns="48523" rIns="97045" bIns="48523" anchor="ctr"/>
            <a:lstStyle/>
            <a:p>
              <a:pPr defTabSz="969963"/>
              <a:r>
                <a:rPr lang="it-IT" sz="900" b="1">
                  <a:solidFill>
                    <a:srgbClr val="003399"/>
                  </a:solidFill>
                  <a:latin typeface="Futura Std Book"/>
                </a:rPr>
                <a:t>REGIONE CALABRIA</a:t>
              </a:r>
            </a:p>
          </p:txBody>
        </p:sp>
        <p:pic>
          <p:nvPicPr>
            <p:cNvPr id="54281" name="Picture 5" descr="Regione Calabria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850" y="6027509"/>
              <a:ext cx="527050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709613" y="2265363"/>
            <a:ext cx="5970587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buFont typeface="Bodoni MT"/>
              <a:buNone/>
            </a:pPr>
            <a:r>
              <a:rPr lang="it-IT" sz="28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- 3 -</a:t>
            </a:r>
          </a:p>
          <a:p>
            <a:pPr algn="ctr">
              <a:lnSpc>
                <a:spcPct val="150000"/>
              </a:lnSpc>
              <a:buFont typeface="Arial" charset="0"/>
              <a:buNone/>
            </a:pP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Un programma di 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finanziamenti per gli edifici di culto.</a:t>
            </a:r>
          </a:p>
          <a:p>
            <a:pPr algn="ctr">
              <a:lnSpc>
                <a:spcPct val="150000"/>
              </a:lnSpc>
              <a:buFont typeface="Arial" charset="0"/>
              <a:buNone/>
            </a:pP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Nuove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 chiese, 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nuove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 parrocchie 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e nuovi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 oratori 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grazie ad un 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mutuo di 1,35 mln per venti anni.</a:t>
            </a:r>
          </a:p>
        </p:txBody>
      </p:sp>
      <p:sp>
        <p:nvSpPr>
          <p:cNvPr id="54276" name="Text Box 10"/>
          <p:cNvSpPr txBox="1">
            <a:spLocks noChangeArrowheads="1"/>
          </p:cNvSpPr>
          <p:nvPr/>
        </p:nvSpPr>
        <p:spPr bwMode="auto">
          <a:xfrm>
            <a:off x="917575" y="6418263"/>
            <a:ext cx="7902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solidFill>
                  <a:srgbClr val="003399"/>
                </a:solidFill>
              </a:rPr>
              <a:t>Assessorato Bilancio e Programmazione</a:t>
            </a:r>
          </a:p>
        </p:txBody>
      </p:sp>
      <p:pic>
        <p:nvPicPr>
          <p:cNvPr id="35857" name="Picture 17" descr="Bisignano%20Santumile%20santuar%2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86550" y="2917825"/>
            <a:ext cx="2135188" cy="185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0" y="1317625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5200" indent="-2235200" algn="ctr">
              <a:tabLst>
                <a:tab pos="2235200" algn="l"/>
              </a:tabLst>
            </a:pPr>
            <a:r>
              <a:rPr lang="it-IT" sz="2400" b="1" u="sng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UNA MIGLIORE PUBBLICA </a:t>
            </a:r>
          </a:p>
          <a:p>
            <a:pPr marL="2235200" indent="-2235200" algn="ctr">
              <a:tabLst>
                <a:tab pos="2235200" algn="l"/>
              </a:tabLst>
            </a:pPr>
            <a:r>
              <a:rPr lang="it-IT" sz="2400" b="1" u="sng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AMMINISTRAZIONE</a:t>
            </a:r>
          </a:p>
        </p:txBody>
      </p:sp>
      <p:grpSp>
        <p:nvGrpSpPr>
          <p:cNvPr id="55298" name="Gruppo 23"/>
          <p:cNvGrpSpPr>
            <a:grpSpLocks/>
          </p:cNvGrpSpPr>
          <p:nvPr/>
        </p:nvGrpSpPr>
        <p:grpSpPr bwMode="auto">
          <a:xfrm>
            <a:off x="323850" y="425450"/>
            <a:ext cx="8364538" cy="6180138"/>
            <a:chOff x="323850" y="426149"/>
            <a:chExt cx="8364538" cy="6179210"/>
          </a:xfrm>
        </p:grpSpPr>
        <p:sp>
          <p:nvSpPr>
            <p:cNvPr id="55302" name="Rectangle 8"/>
            <p:cNvSpPr>
              <a:spLocks noChangeArrowheads="1"/>
            </p:cNvSpPr>
            <p:nvPr/>
          </p:nvSpPr>
          <p:spPr bwMode="auto">
            <a:xfrm rot="10800000" flipV="1">
              <a:off x="2411413" y="6321363"/>
              <a:ext cx="6276975" cy="698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 sz="2400">
                <a:latin typeface="Times New Roman" pitchFamily="18" charset="0"/>
              </a:endParaRPr>
            </a:p>
          </p:txBody>
        </p:sp>
        <p:pic>
          <p:nvPicPr>
            <p:cNvPr id="55303" name="Immagine 12" descr="Cartina trasparente.gi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2290" y="426149"/>
              <a:ext cx="300489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304" name="Rectangle 4"/>
            <p:cNvSpPr>
              <a:spLocks noChangeArrowheads="1"/>
            </p:cNvSpPr>
            <p:nvPr/>
          </p:nvSpPr>
          <p:spPr bwMode="auto">
            <a:xfrm>
              <a:off x="900112" y="6100534"/>
              <a:ext cx="3891344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7045" tIns="48523" rIns="97045" bIns="48523" anchor="ctr"/>
            <a:lstStyle/>
            <a:p>
              <a:pPr defTabSz="969963"/>
              <a:r>
                <a:rPr lang="it-IT" sz="900" b="1">
                  <a:solidFill>
                    <a:srgbClr val="003399"/>
                  </a:solidFill>
                  <a:latin typeface="Futura Std Book"/>
                </a:rPr>
                <a:t>REGIONE CALABRIA</a:t>
              </a:r>
            </a:p>
          </p:txBody>
        </p:sp>
        <p:pic>
          <p:nvPicPr>
            <p:cNvPr id="55305" name="Picture 5" descr="Regione Calabria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850" y="6027509"/>
              <a:ext cx="527050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30238" y="2678113"/>
            <a:ext cx="3922712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Una migliore razionalizzazione della spesa del personale regionale attraverso la possibilità di 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risoluzione anticipata del rapporto di lavoro (esodo)</a:t>
            </a:r>
          </a:p>
        </p:txBody>
      </p:sp>
      <p:sp>
        <p:nvSpPr>
          <p:cNvPr id="55300" name="Text Box 10"/>
          <p:cNvSpPr txBox="1">
            <a:spLocks noChangeArrowheads="1"/>
          </p:cNvSpPr>
          <p:nvPr/>
        </p:nvSpPr>
        <p:spPr bwMode="auto">
          <a:xfrm>
            <a:off x="917575" y="6418263"/>
            <a:ext cx="7902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solidFill>
                  <a:srgbClr val="003399"/>
                </a:solidFill>
              </a:rPr>
              <a:t>Assessorato Bilancio e Programmazione</a:t>
            </a:r>
          </a:p>
        </p:txBody>
      </p:sp>
      <p:pic>
        <p:nvPicPr>
          <p:cNvPr id="36869" name="Picture 11" descr="ALEMANN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75188" y="2741613"/>
            <a:ext cx="38100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0" y="1317625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5200" indent="-2235200" algn="ctr">
              <a:tabLst>
                <a:tab pos="2235200" algn="l"/>
              </a:tabLst>
            </a:pPr>
            <a:r>
              <a:rPr lang="it-IT" sz="2400" b="1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CON LA NUOVA FINANZIARIA</a:t>
            </a:r>
          </a:p>
        </p:txBody>
      </p:sp>
      <p:grpSp>
        <p:nvGrpSpPr>
          <p:cNvPr id="56322" name="Gruppo 23"/>
          <p:cNvGrpSpPr>
            <a:grpSpLocks/>
          </p:cNvGrpSpPr>
          <p:nvPr/>
        </p:nvGrpSpPr>
        <p:grpSpPr bwMode="auto">
          <a:xfrm>
            <a:off x="323850" y="425450"/>
            <a:ext cx="8364538" cy="6180138"/>
            <a:chOff x="323850" y="426149"/>
            <a:chExt cx="8364538" cy="6179210"/>
          </a:xfrm>
        </p:grpSpPr>
        <p:sp>
          <p:nvSpPr>
            <p:cNvPr id="56326" name="Rectangle 8"/>
            <p:cNvSpPr>
              <a:spLocks noChangeArrowheads="1"/>
            </p:cNvSpPr>
            <p:nvPr/>
          </p:nvSpPr>
          <p:spPr bwMode="auto">
            <a:xfrm rot="10800000" flipV="1">
              <a:off x="2411413" y="6321363"/>
              <a:ext cx="6276975" cy="698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 sz="2400">
                <a:latin typeface="Times New Roman" pitchFamily="18" charset="0"/>
              </a:endParaRPr>
            </a:p>
          </p:txBody>
        </p:sp>
        <p:pic>
          <p:nvPicPr>
            <p:cNvPr id="56327" name="Immagine 12" descr="Cartina trasparente.gi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2290" y="426149"/>
              <a:ext cx="300489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328" name="Rectangle 4"/>
            <p:cNvSpPr>
              <a:spLocks noChangeArrowheads="1"/>
            </p:cNvSpPr>
            <p:nvPr/>
          </p:nvSpPr>
          <p:spPr bwMode="auto">
            <a:xfrm>
              <a:off x="900112" y="6100534"/>
              <a:ext cx="3891344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7045" tIns="48523" rIns="97045" bIns="48523" anchor="ctr"/>
            <a:lstStyle/>
            <a:p>
              <a:pPr defTabSz="969963"/>
              <a:r>
                <a:rPr lang="it-IT" sz="900" b="1">
                  <a:solidFill>
                    <a:srgbClr val="003399"/>
                  </a:solidFill>
                  <a:latin typeface="Futura Std Book"/>
                </a:rPr>
                <a:t>REGIONE CALABRIA</a:t>
              </a:r>
            </a:p>
          </p:txBody>
        </p:sp>
        <p:pic>
          <p:nvPicPr>
            <p:cNvPr id="56329" name="Picture 5" descr="Regione Calabria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850" y="6027509"/>
              <a:ext cx="527050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438400" y="2524125"/>
            <a:ext cx="60864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I dipendenti con meno di 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5 anni alla pensione 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potranno beneficiare di un incentivo di 7 mensilità di stipendio all’anno (e 3 mensilità di contributi) lasciando 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spazio a nuove energie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.    </a:t>
            </a:r>
            <a:endParaRPr lang="it-IT" sz="2000" b="1">
              <a:solidFill>
                <a:srgbClr val="003399"/>
              </a:solidFill>
              <a:latin typeface="Bodoni MT"/>
              <a:cs typeface="Times New Roman" pitchFamily="18" charset="0"/>
            </a:endParaRPr>
          </a:p>
        </p:txBody>
      </p:sp>
      <p:sp>
        <p:nvSpPr>
          <p:cNvPr id="56324" name="Text Box 10"/>
          <p:cNvSpPr txBox="1">
            <a:spLocks noChangeArrowheads="1"/>
          </p:cNvSpPr>
          <p:nvPr/>
        </p:nvSpPr>
        <p:spPr bwMode="auto">
          <a:xfrm>
            <a:off x="917575" y="6418263"/>
            <a:ext cx="7902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solidFill>
                  <a:srgbClr val="003399"/>
                </a:solidFill>
              </a:rPr>
              <a:t>Assessorato Bilancio e Programmazione</a:t>
            </a:r>
          </a:p>
        </p:txBody>
      </p:sp>
      <p:pic>
        <p:nvPicPr>
          <p:cNvPr id="56325" name="Picture 2" descr="http://mail.regcal.it/exchange/pietro.manna/Posta%20in%20arrivo/Emailing:%20prestiti-bancari%5b1%5d.jpg,%20j0186348%5b1%5d.jpg.EML/1_multipart_xF8FF_3_j0186348%5b1%5d.jpg/C58EA28C-18C0-4a97-9AF2-036E93DDAFB3/j0186348%5b1%5d.jpg?attach=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638" y="2482850"/>
            <a:ext cx="1589087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0" y="1587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5200" indent="-2235200" algn="ctr">
              <a:tabLst>
                <a:tab pos="2235200" algn="l"/>
              </a:tabLst>
            </a:pPr>
            <a:r>
              <a:rPr lang="it-IT" sz="2400" b="1" u="sng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IL SISTEMA DEI TRASPORTI REGIONALE</a:t>
            </a:r>
          </a:p>
        </p:txBody>
      </p:sp>
      <p:grpSp>
        <p:nvGrpSpPr>
          <p:cNvPr id="57346" name="Gruppo 23"/>
          <p:cNvGrpSpPr>
            <a:grpSpLocks/>
          </p:cNvGrpSpPr>
          <p:nvPr/>
        </p:nvGrpSpPr>
        <p:grpSpPr bwMode="auto">
          <a:xfrm>
            <a:off x="323850" y="425450"/>
            <a:ext cx="8364538" cy="6180138"/>
            <a:chOff x="323850" y="426149"/>
            <a:chExt cx="8364538" cy="6179210"/>
          </a:xfrm>
        </p:grpSpPr>
        <p:sp>
          <p:nvSpPr>
            <p:cNvPr id="57350" name="Rectangle 8"/>
            <p:cNvSpPr>
              <a:spLocks noChangeArrowheads="1"/>
            </p:cNvSpPr>
            <p:nvPr/>
          </p:nvSpPr>
          <p:spPr bwMode="auto">
            <a:xfrm rot="10800000" flipV="1">
              <a:off x="2411413" y="6321363"/>
              <a:ext cx="6276975" cy="698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 sz="2400">
                <a:latin typeface="Times New Roman" pitchFamily="18" charset="0"/>
              </a:endParaRPr>
            </a:p>
          </p:txBody>
        </p:sp>
        <p:pic>
          <p:nvPicPr>
            <p:cNvPr id="57351" name="Immagine 12" descr="Cartina trasparente.gi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2290" y="426149"/>
              <a:ext cx="300489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7352" name="Rectangle 4"/>
            <p:cNvSpPr>
              <a:spLocks noChangeArrowheads="1"/>
            </p:cNvSpPr>
            <p:nvPr/>
          </p:nvSpPr>
          <p:spPr bwMode="auto">
            <a:xfrm>
              <a:off x="900112" y="6100534"/>
              <a:ext cx="3891344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7045" tIns="48523" rIns="97045" bIns="48523" anchor="ctr"/>
            <a:lstStyle/>
            <a:p>
              <a:pPr defTabSz="969963"/>
              <a:r>
                <a:rPr lang="it-IT" sz="900" b="1">
                  <a:solidFill>
                    <a:srgbClr val="003399"/>
                  </a:solidFill>
                  <a:latin typeface="Futura Std Book"/>
                </a:rPr>
                <a:t>REGIONE CALABRIA</a:t>
              </a:r>
            </a:p>
          </p:txBody>
        </p:sp>
        <p:pic>
          <p:nvPicPr>
            <p:cNvPr id="57353" name="Picture 5" descr="Regione Calabria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850" y="6027509"/>
              <a:ext cx="527050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873125" y="2579688"/>
            <a:ext cx="42989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R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isorse per 6,5 milioni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 di euro destinate al miglioramento dei servizi.</a:t>
            </a:r>
          </a:p>
          <a:p>
            <a:pPr algn="ctr">
              <a:lnSpc>
                <a:spcPct val="150000"/>
              </a:lnSpc>
            </a:pPr>
            <a:endParaRPr lang="it-IT" sz="2000">
              <a:solidFill>
                <a:srgbClr val="003399"/>
              </a:solidFill>
              <a:latin typeface="Bodoni MT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Con le nuove tecnologie i calabresi risparmieranno 15 mln all’anno </a:t>
            </a:r>
          </a:p>
        </p:txBody>
      </p:sp>
      <p:pic>
        <p:nvPicPr>
          <p:cNvPr id="25610" name="Picture 10" descr="frecciaross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5913" y="2881313"/>
            <a:ext cx="276225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9" name="Text Box 10"/>
          <p:cNvSpPr txBox="1">
            <a:spLocks noChangeArrowheads="1"/>
          </p:cNvSpPr>
          <p:nvPr/>
        </p:nvSpPr>
        <p:spPr bwMode="auto">
          <a:xfrm>
            <a:off x="917575" y="6418263"/>
            <a:ext cx="7902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solidFill>
                  <a:srgbClr val="003399"/>
                </a:solidFill>
              </a:rPr>
              <a:t>Assessorato Bilancio e Programmazione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757238" y="1365250"/>
            <a:ext cx="7675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5200" indent="-2235200" algn="ctr">
              <a:tabLst>
                <a:tab pos="2235200" algn="l"/>
              </a:tabLst>
            </a:pPr>
            <a:r>
              <a:rPr lang="it-IT" sz="2400" b="1" u="sng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LE</a:t>
            </a:r>
            <a:r>
              <a:rPr lang="it-IT" sz="2400" b="1" u="sng">
                <a:solidFill>
                  <a:schemeClr val="bg2"/>
                </a:solidFill>
                <a:latin typeface="Bodoni MT"/>
                <a:cs typeface="Times New Roman" pitchFamily="18" charset="0"/>
              </a:rPr>
              <a:t>  </a:t>
            </a:r>
            <a:r>
              <a:rPr lang="it-IT" sz="2400" b="1" u="sng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ENTRATE</a:t>
            </a:r>
          </a:p>
        </p:txBody>
      </p:sp>
      <p:grpSp>
        <p:nvGrpSpPr>
          <p:cNvPr id="58370" name="Gruppo 23"/>
          <p:cNvGrpSpPr>
            <a:grpSpLocks/>
          </p:cNvGrpSpPr>
          <p:nvPr/>
        </p:nvGrpSpPr>
        <p:grpSpPr bwMode="auto">
          <a:xfrm>
            <a:off x="323850" y="425450"/>
            <a:ext cx="8364538" cy="6180138"/>
            <a:chOff x="323850" y="426149"/>
            <a:chExt cx="8364538" cy="6179210"/>
          </a:xfrm>
        </p:grpSpPr>
        <p:sp>
          <p:nvSpPr>
            <p:cNvPr id="58375" name="Rectangle 8"/>
            <p:cNvSpPr>
              <a:spLocks noChangeArrowheads="1"/>
            </p:cNvSpPr>
            <p:nvPr/>
          </p:nvSpPr>
          <p:spPr bwMode="auto">
            <a:xfrm rot="10800000" flipV="1">
              <a:off x="2411413" y="6321363"/>
              <a:ext cx="6276975" cy="698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 sz="2400">
                <a:latin typeface="Times New Roman" pitchFamily="18" charset="0"/>
              </a:endParaRPr>
            </a:p>
          </p:txBody>
        </p:sp>
        <p:pic>
          <p:nvPicPr>
            <p:cNvPr id="58376" name="Immagine 12" descr="Cartina trasparente.gi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2290" y="426149"/>
              <a:ext cx="300489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8377" name="Rectangle 4"/>
            <p:cNvSpPr>
              <a:spLocks noChangeArrowheads="1"/>
            </p:cNvSpPr>
            <p:nvPr/>
          </p:nvSpPr>
          <p:spPr bwMode="auto">
            <a:xfrm>
              <a:off x="900112" y="6100534"/>
              <a:ext cx="3891344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7045" tIns="48523" rIns="97045" bIns="48523" anchor="ctr"/>
            <a:lstStyle/>
            <a:p>
              <a:pPr defTabSz="969963"/>
              <a:r>
                <a:rPr lang="it-IT" sz="900" b="1">
                  <a:solidFill>
                    <a:srgbClr val="003399"/>
                  </a:solidFill>
                  <a:latin typeface="Futura Std Book"/>
                </a:rPr>
                <a:t>REGIONE CALABRIA</a:t>
              </a:r>
            </a:p>
          </p:txBody>
        </p:sp>
        <p:pic>
          <p:nvPicPr>
            <p:cNvPr id="58378" name="Picture 5" descr="Regione Calabria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850" y="6027509"/>
              <a:ext cx="527050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460500" y="2078038"/>
            <a:ext cx="63881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>
                <a:solidFill>
                  <a:srgbClr val="003399"/>
                </a:solidFill>
                <a:latin typeface="Bodoni MT"/>
              </a:rPr>
              <a:t>E’ stata infatti avviata una</a:t>
            </a:r>
            <a:r>
              <a:rPr lang="it-IT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 sana politica delle entrate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796925" y="2873375"/>
            <a:ext cx="7858125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>
                <a:solidFill>
                  <a:srgbClr val="003399"/>
                </a:solidFill>
                <a:latin typeface="Bodoni MT"/>
                <a:cs typeface="Times New Roman" pitchFamily="18" charset="0"/>
              </a:rPr>
              <a:t>Attraverso la previsione di entrate tributarie corrispondenti all’effettiva</a:t>
            </a:r>
            <a:r>
              <a:rPr lang="it-IT">
                <a:solidFill>
                  <a:srgbClr val="000000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it-IT">
                <a:solidFill>
                  <a:srgbClr val="003399"/>
                </a:solidFill>
                <a:latin typeface="Bodoni MT"/>
                <a:cs typeface="Times New Roman" pitchFamily="18" charset="0"/>
              </a:rPr>
              <a:t>riscossione</a:t>
            </a:r>
            <a:r>
              <a:rPr lang="it-IT">
                <a:solidFill>
                  <a:srgbClr val="000000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it-IT">
                <a:solidFill>
                  <a:srgbClr val="003399"/>
                </a:solidFill>
                <a:latin typeface="Bodoni MT"/>
                <a:cs typeface="Times New Roman" pitchFamily="18" charset="0"/>
              </a:rPr>
              <a:t>(tassa automobilistica 125 milioni anziché 140)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774700" y="3962400"/>
            <a:ext cx="7858125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>
                <a:solidFill>
                  <a:srgbClr val="003399"/>
                </a:solidFill>
                <a:latin typeface="Bodoni MT"/>
                <a:cs typeface="Times New Roman" pitchFamily="18" charset="0"/>
              </a:rPr>
              <a:t>Attraverso l’avvio di un programma di valorizzazione e </a:t>
            </a:r>
            <a:r>
              <a:rPr lang="it-IT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dismissione del patrimonio immobiliare regionale</a:t>
            </a:r>
          </a:p>
        </p:txBody>
      </p:sp>
      <p:sp>
        <p:nvSpPr>
          <p:cNvPr id="58374" name="Text Box 10"/>
          <p:cNvSpPr txBox="1">
            <a:spLocks noChangeArrowheads="1"/>
          </p:cNvSpPr>
          <p:nvPr/>
        </p:nvSpPr>
        <p:spPr bwMode="auto">
          <a:xfrm>
            <a:off x="917575" y="6418263"/>
            <a:ext cx="7902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solidFill>
                  <a:srgbClr val="003399"/>
                </a:solidFill>
              </a:rPr>
              <a:t>Assessorato Bilancio e Programmazione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69" name="Picture 4" descr="http://mail.regcal.it/exchange/pietro.manna/Posta%20in%20arrivo/Emailing:%20Altan_tfr.gif.EML/1_multipart_xF8FF_2_Altan_tfr.gif/C58EA28C-18C0-4a97-9AF2-036E93DDAFB3/Altan_tfr.gif?attach=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11813" y="1990725"/>
            <a:ext cx="3213100" cy="324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9394" name="Gruppo 23"/>
          <p:cNvGrpSpPr>
            <a:grpSpLocks/>
          </p:cNvGrpSpPr>
          <p:nvPr/>
        </p:nvGrpSpPr>
        <p:grpSpPr bwMode="auto">
          <a:xfrm>
            <a:off x="323850" y="425450"/>
            <a:ext cx="8364538" cy="6180138"/>
            <a:chOff x="323850" y="426149"/>
            <a:chExt cx="8364538" cy="6179210"/>
          </a:xfrm>
        </p:grpSpPr>
        <p:sp>
          <p:nvSpPr>
            <p:cNvPr id="59399" name="Rectangle 8"/>
            <p:cNvSpPr>
              <a:spLocks noChangeArrowheads="1"/>
            </p:cNvSpPr>
            <p:nvPr/>
          </p:nvSpPr>
          <p:spPr bwMode="auto">
            <a:xfrm rot="10800000" flipV="1">
              <a:off x="2411413" y="6321363"/>
              <a:ext cx="6276975" cy="698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 sz="2400">
                <a:latin typeface="Times New Roman" pitchFamily="18" charset="0"/>
              </a:endParaRPr>
            </a:p>
          </p:txBody>
        </p:sp>
        <p:pic>
          <p:nvPicPr>
            <p:cNvPr id="59400" name="Immagine 12" descr="Cartina trasparente.gif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2290" y="426149"/>
              <a:ext cx="300489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9401" name="Rectangle 4"/>
            <p:cNvSpPr>
              <a:spLocks noChangeArrowheads="1"/>
            </p:cNvSpPr>
            <p:nvPr/>
          </p:nvSpPr>
          <p:spPr bwMode="auto">
            <a:xfrm>
              <a:off x="900112" y="6100534"/>
              <a:ext cx="3891344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7045" tIns="48523" rIns="97045" bIns="48523" anchor="ctr"/>
            <a:lstStyle/>
            <a:p>
              <a:pPr defTabSz="969963"/>
              <a:r>
                <a:rPr lang="it-IT" sz="900" b="1">
                  <a:solidFill>
                    <a:srgbClr val="003399"/>
                  </a:solidFill>
                  <a:latin typeface="Futura Std Book"/>
                </a:rPr>
                <a:t>REGIONE CALABRIA</a:t>
              </a:r>
            </a:p>
          </p:txBody>
        </p:sp>
        <p:pic>
          <p:nvPicPr>
            <p:cNvPr id="59402" name="Picture 5" descr="Regione Calabria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850" y="6027509"/>
              <a:ext cx="527050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571500" y="723900"/>
            <a:ext cx="4856163" cy="498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endParaRPr lang="it-IT" i="1">
              <a:solidFill>
                <a:srgbClr val="003399"/>
              </a:solidFill>
              <a:latin typeface="Book Antiqua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it-IT" sz="3200" i="1">
                <a:solidFill>
                  <a:srgbClr val="003399"/>
                </a:solidFill>
                <a:latin typeface="Book Antiqua" pitchFamily="18" charset="0"/>
              </a:rPr>
              <a:t>CON LA NUOVA FINANZIARIA </a:t>
            </a:r>
          </a:p>
          <a:p>
            <a:pPr algn="ctr">
              <a:lnSpc>
                <a:spcPct val="150000"/>
              </a:lnSpc>
            </a:pPr>
            <a:endParaRPr lang="it-IT" i="1" u="sng">
              <a:solidFill>
                <a:srgbClr val="003399"/>
              </a:solidFill>
              <a:latin typeface="Book Antiqua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it-IT" sz="3200" i="1" u="sng">
                <a:solidFill>
                  <a:srgbClr val="003399"/>
                </a:solidFill>
                <a:latin typeface="Book Antiqua" pitchFamily="18" charset="0"/>
              </a:rPr>
              <a:t>MAI PIU’ </a:t>
            </a:r>
            <a:r>
              <a:rPr lang="it-IT" sz="3200" b="1" i="1" u="sng">
                <a:solidFill>
                  <a:schemeClr val="bg2"/>
                </a:solidFill>
                <a:latin typeface="Book Antiqua" pitchFamily="18" charset="0"/>
                <a:cs typeface="Times New Roman" pitchFamily="18" charset="0"/>
              </a:rPr>
              <a:t>PATACCHE</a:t>
            </a:r>
          </a:p>
          <a:p>
            <a:pPr algn="ctr">
              <a:lnSpc>
                <a:spcPct val="150000"/>
              </a:lnSpc>
            </a:pPr>
            <a:endParaRPr lang="it-IT" i="1" u="sng">
              <a:solidFill>
                <a:srgbClr val="003399"/>
              </a:solidFill>
              <a:latin typeface="Book Antiqua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it-IT" sz="3200" i="1" u="sng">
                <a:solidFill>
                  <a:srgbClr val="003399"/>
                </a:solidFill>
                <a:latin typeface="Book Antiqua" pitchFamily="18" charset="0"/>
              </a:rPr>
              <a:t>E MAI PIU’ LE MANI IN TASCA AI CALABRESI</a:t>
            </a:r>
          </a:p>
        </p:txBody>
      </p:sp>
      <p:sp>
        <p:nvSpPr>
          <p:cNvPr id="59396" name="Text Box 10"/>
          <p:cNvSpPr txBox="1">
            <a:spLocks noChangeArrowheads="1"/>
          </p:cNvSpPr>
          <p:nvPr/>
        </p:nvSpPr>
        <p:spPr bwMode="auto">
          <a:xfrm>
            <a:off x="917575" y="6418263"/>
            <a:ext cx="7902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solidFill>
                  <a:srgbClr val="003399"/>
                </a:solidFill>
              </a:rPr>
              <a:t>Assessorato Bilancio e Programmazione</a:t>
            </a:r>
          </a:p>
        </p:txBody>
      </p:sp>
      <p:cxnSp>
        <p:nvCxnSpPr>
          <p:cNvPr id="12" name="Connettore 1 11"/>
          <p:cNvCxnSpPr/>
          <p:nvPr/>
        </p:nvCxnSpPr>
        <p:spPr>
          <a:xfrm rot="5400000">
            <a:off x="6034881" y="2864644"/>
            <a:ext cx="2093913" cy="200342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6338888" y="2884488"/>
            <a:ext cx="2284412" cy="211296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5" name="Gruppo 23"/>
          <p:cNvGrpSpPr>
            <a:grpSpLocks/>
          </p:cNvGrpSpPr>
          <p:nvPr/>
        </p:nvGrpSpPr>
        <p:grpSpPr bwMode="auto">
          <a:xfrm>
            <a:off x="323850" y="425450"/>
            <a:ext cx="8364538" cy="6180138"/>
            <a:chOff x="323850" y="426149"/>
            <a:chExt cx="8364538" cy="6179210"/>
          </a:xfrm>
        </p:grpSpPr>
        <p:sp>
          <p:nvSpPr>
            <p:cNvPr id="42003" name="Rectangle 8"/>
            <p:cNvSpPr>
              <a:spLocks noChangeArrowheads="1"/>
            </p:cNvSpPr>
            <p:nvPr/>
          </p:nvSpPr>
          <p:spPr bwMode="auto">
            <a:xfrm rot="10800000" flipV="1">
              <a:off x="2411413" y="6321363"/>
              <a:ext cx="6276975" cy="698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 sz="2400">
                <a:latin typeface="Times New Roman" pitchFamily="18" charset="0"/>
              </a:endParaRPr>
            </a:p>
          </p:txBody>
        </p:sp>
        <p:pic>
          <p:nvPicPr>
            <p:cNvPr id="42004" name="Immagine 12" descr="Cartina trasparente.gi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2290" y="426149"/>
              <a:ext cx="300489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005" name="Rectangle 4"/>
            <p:cNvSpPr>
              <a:spLocks noChangeArrowheads="1"/>
            </p:cNvSpPr>
            <p:nvPr/>
          </p:nvSpPr>
          <p:spPr bwMode="auto">
            <a:xfrm>
              <a:off x="900112" y="6100534"/>
              <a:ext cx="3891344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7045" tIns="48523" rIns="97045" bIns="48523" anchor="ctr"/>
            <a:lstStyle/>
            <a:p>
              <a:pPr defTabSz="969963"/>
              <a:r>
                <a:rPr lang="it-IT" sz="900" b="1">
                  <a:solidFill>
                    <a:srgbClr val="003399"/>
                  </a:solidFill>
                  <a:latin typeface="Futura Std Book"/>
                </a:rPr>
                <a:t>REGIONE CALABRIA</a:t>
              </a:r>
            </a:p>
          </p:txBody>
        </p:sp>
        <p:pic>
          <p:nvPicPr>
            <p:cNvPr id="42006" name="Picture 5" descr="Regione Calabria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850" y="6027509"/>
              <a:ext cx="527050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55613" y="823913"/>
            <a:ext cx="8380412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400" u="sng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COSA ABBIAMO TROVATO</a:t>
            </a:r>
            <a:endParaRPr lang="it-IT" sz="2400">
              <a:solidFill>
                <a:schemeClr val="bg2"/>
              </a:solidFill>
              <a:latin typeface="Arial Black" pitchFamily="34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it-IT" sz="16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un</a:t>
            </a:r>
            <a:r>
              <a:rPr lang="it-IT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 bilancio in disavanzo strutturale </a:t>
            </a:r>
            <a:r>
              <a:rPr lang="it-IT" sz="16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rispetto alle esigenze di spesa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306388" y="1851025"/>
            <a:ext cx="865028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6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RAFFRONTO FRA ENTRATE E RICHIESTE DI SPESA PRESENTATE DAI DIPARTIMENTI</a:t>
            </a:r>
          </a:p>
        </p:txBody>
      </p:sp>
      <p:sp>
        <p:nvSpPr>
          <p:cNvPr id="41988" name="Text Box 10"/>
          <p:cNvSpPr txBox="1">
            <a:spLocks noChangeArrowheads="1"/>
          </p:cNvSpPr>
          <p:nvPr/>
        </p:nvSpPr>
        <p:spPr bwMode="auto">
          <a:xfrm>
            <a:off x="917575" y="6418263"/>
            <a:ext cx="7902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solidFill>
                  <a:srgbClr val="003399"/>
                </a:solidFill>
              </a:rPr>
              <a:t>Assessorato Bilancio e Programmazione</a:t>
            </a:r>
          </a:p>
        </p:txBody>
      </p:sp>
      <p:graphicFrame>
        <p:nvGraphicFramePr>
          <p:cNvPr id="32798" name="Group 30"/>
          <p:cNvGraphicFramePr>
            <a:graphicFrameLocks noGrp="1"/>
          </p:cNvGraphicFramePr>
          <p:nvPr/>
        </p:nvGraphicFramePr>
        <p:xfrm>
          <a:off x="1524000" y="2770188"/>
          <a:ext cx="6200775" cy="3216275"/>
        </p:xfrm>
        <a:graphic>
          <a:graphicData uri="http://schemas.openxmlformats.org/drawingml/2006/table">
            <a:tbl>
              <a:tblPr/>
              <a:tblGrid>
                <a:gridCol w="1674813"/>
                <a:gridCol w="4525962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ENTRATE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RICHIESTE DEI DIPARTIMENTI</a:t>
                      </a: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058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Spese per mutui: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140 milioni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_____________________________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Spesa Leggi Regionali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600 milioni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_____________________________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Spese funzionamento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400 milioni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Totale entrate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840 milioni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Totale fabbisogno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1.140 milioni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4"/>
          <p:cNvSpPr>
            <a:spLocks noChangeArrowheads="1"/>
          </p:cNvSpPr>
          <p:nvPr/>
        </p:nvSpPr>
        <p:spPr bwMode="auto">
          <a:xfrm>
            <a:off x="900113" y="6100763"/>
            <a:ext cx="38909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045" tIns="48523" rIns="97045" bIns="48523" anchor="ctr"/>
          <a:lstStyle/>
          <a:p>
            <a:pPr defTabSz="969963"/>
            <a:r>
              <a:rPr lang="it-IT" sz="900" b="1">
                <a:solidFill>
                  <a:srgbClr val="003399"/>
                </a:solidFill>
                <a:latin typeface="Futura Std Book"/>
              </a:rPr>
              <a:t>REGIONE CALABRIA</a:t>
            </a:r>
          </a:p>
        </p:txBody>
      </p:sp>
      <p:pic>
        <p:nvPicPr>
          <p:cNvPr id="60418" name="Picture 5" descr="Regione Calabri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850" y="6027738"/>
            <a:ext cx="5270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9" name="Rectangle 11"/>
          <p:cNvSpPr>
            <a:spLocks noChangeArrowheads="1"/>
          </p:cNvSpPr>
          <p:nvPr/>
        </p:nvSpPr>
        <p:spPr bwMode="auto">
          <a:xfrm rot="10800000" flipV="1">
            <a:off x="2325688" y="6289675"/>
            <a:ext cx="5599112" cy="11112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60420" name="Rectangle 14"/>
          <p:cNvSpPr>
            <a:spLocks noChangeArrowheads="1"/>
          </p:cNvSpPr>
          <p:nvPr/>
        </p:nvSpPr>
        <p:spPr bwMode="auto">
          <a:xfrm>
            <a:off x="1955800" y="3054350"/>
            <a:ext cx="6896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it-IT" sz="2000">
              <a:solidFill>
                <a:schemeClr val="bg1"/>
              </a:solidFill>
            </a:endParaRPr>
          </a:p>
          <a:p>
            <a:pPr algn="ctr" eaLnBrk="0" hangingPunct="0"/>
            <a:endParaRPr lang="it-IT" sz="20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0421" name="Rettangolo 12"/>
          <p:cNvSpPr>
            <a:spLocks noChangeArrowheads="1"/>
          </p:cNvSpPr>
          <p:nvPr/>
        </p:nvSpPr>
        <p:spPr bwMode="auto">
          <a:xfrm>
            <a:off x="2376488" y="2297113"/>
            <a:ext cx="651033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 i="1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CON LA NUOVA FINANZIARIA … RIPARTE </a:t>
            </a:r>
          </a:p>
          <a:p>
            <a:pPr algn="ctr"/>
            <a:r>
              <a:rPr lang="it-IT" sz="3200" b="1" i="1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LA CALABRIA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09" name="Gruppo 23"/>
          <p:cNvGrpSpPr>
            <a:grpSpLocks/>
          </p:cNvGrpSpPr>
          <p:nvPr/>
        </p:nvGrpSpPr>
        <p:grpSpPr bwMode="auto">
          <a:xfrm>
            <a:off x="323850" y="425450"/>
            <a:ext cx="8364538" cy="6180138"/>
            <a:chOff x="323850" y="426149"/>
            <a:chExt cx="8364538" cy="6179210"/>
          </a:xfrm>
        </p:grpSpPr>
        <p:sp>
          <p:nvSpPr>
            <p:cNvPr id="43027" name="Rectangle 8"/>
            <p:cNvSpPr>
              <a:spLocks noChangeArrowheads="1"/>
            </p:cNvSpPr>
            <p:nvPr/>
          </p:nvSpPr>
          <p:spPr bwMode="auto">
            <a:xfrm rot="10800000" flipV="1">
              <a:off x="2411413" y="6321363"/>
              <a:ext cx="6276975" cy="698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 sz="2400">
                <a:latin typeface="Times New Roman" pitchFamily="18" charset="0"/>
              </a:endParaRPr>
            </a:p>
          </p:txBody>
        </p:sp>
        <p:pic>
          <p:nvPicPr>
            <p:cNvPr id="43028" name="Immagine 12" descr="Cartina trasparente.gi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2290" y="426149"/>
              <a:ext cx="300489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29" name="Rectangle 4"/>
            <p:cNvSpPr>
              <a:spLocks noChangeArrowheads="1"/>
            </p:cNvSpPr>
            <p:nvPr/>
          </p:nvSpPr>
          <p:spPr bwMode="auto">
            <a:xfrm>
              <a:off x="900112" y="6100534"/>
              <a:ext cx="3891344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7045" tIns="48523" rIns="97045" bIns="48523" anchor="ctr"/>
            <a:lstStyle/>
            <a:p>
              <a:pPr defTabSz="969963"/>
              <a:r>
                <a:rPr lang="it-IT" sz="900" b="1">
                  <a:solidFill>
                    <a:srgbClr val="003399"/>
                  </a:solidFill>
                  <a:latin typeface="Futura Std Book"/>
                </a:rPr>
                <a:t>REGIONE CALABRIA</a:t>
              </a:r>
            </a:p>
          </p:txBody>
        </p:sp>
        <p:pic>
          <p:nvPicPr>
            <p:cNvPr id="43030" name="Picture 5" descr="Regione Calabria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850" y="6027509"/>
              <a:ext cx="527050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554038" y="992188"/>
            <a:ext cx="7858125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400" u="sng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COME ABBIAMO AFFRONTATO IL PROBLEMA</a:t>
            </a:r>
            <a:endParaRPr lang="it-IT" sz="2400">
              <a:solidFill>
                <a:schemeClr val="bg2"/>
              </a:solidFill>
              <a:latin typeface="Arial Black" pitchFamily="34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it-IT" sz="16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un bilancio in cui </a:t>
            </a:r>
            <a:r>
              <a:rPr lang="it-IT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la spesa è parametrata</a:t>
            </a:r>
            <a:r>
              <a:rPr lang="it-IT" sz="16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 rispetto alle entrate effettive</a:t>
            </a:r>
          </a:p>
        </p:txBody>
      </p:sp>
      <p:sp>
        <p:nvSpPr>
          <p:cNvPr id="43011" name="Text Box 9"/>
          <p:cNvSpPr txBox="1">
            <a:spLocks noChangeArrowheads="1"/>
          </p:cNvSpPr>
          <p:nvPr/>
        </p:nvSpPr>
        <p:spPr bwMode="auto">
          <a:xfrm>
            <a:off x="917575" y="6418263"/>
            <a:ext cx="7902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solidFill>
                  <a:srgbClr val="003399"/>
                </a:solidFill>
              </a:rPr>
              <a:t>Assessorato Bilancio e Programmazione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952500" y="2138363"/>
            <a:ext cx="729297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6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RAFFRONTO FRA ENTRATE E LE SPESE NEL BILANCIO 2011</a:t>
            </a:r>
          </a:p>
        </p:txBody>
      </p:sp>
      <p:graphicFrame>
        <p:nvGraphicFramePr>
          <p:cNvPr id="34841" name="Group 25"/>
          <p:cNvGraphicFramePr>
            <a:graphicFrameLocks noGrp="1"/>
          </p:cNvGraphicFramePr>
          <p:nvPr/>
        </p:nvGraphicFramePr>
        <p:xfrm>
          <a:off x="1524000" y="2770188"/>
          <a:ext cx="6200775" cy="3225800"/>
        </p:xfrm>
        <a:graphic>
          <a:graphicData uri="http://schemas.openxmlformats.org/drawingml/2006/table">
            <a:tbl>
              <a:tblPr/>
              <a:tblGrid>
                <a:gridCol w="1674813"/>
                <a:gridCol w="4525962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ENTRATE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SPESE</a:t>
                      </a:r>
                      <a:endParaRPr kumimoji="0" lang="it-IT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058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Spese per mutui: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120 milioni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_____________________________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Spesa Leggi Regionali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380 milioni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_____________________________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Spese funzionamento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340 milioni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Totale entrate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840 milioni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Totale spese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840 milioni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3" name="Gruppo 23"/>
          <p:cNvGrpSpPr>
            <a:grpSpLocks/>
          </p:cNvGrpSpPr>
          <p:nvPr/>
        </p:nvGrpSpPr>
        <p:grpSpPr bwMode="auto">
          <a:xfrm>
            <a:off x="323850" y="425450"/>
            <a:ext cx="8364538" cy="6180138"/>
            <a:chOff x="323850" y="426149"/>
            <a:chExt cx="8364538" cy="6179210"/>
          </a:xfrm>
        </p:grpSpPr>
        <p:sp>
          <p:nvSpPr>
            <p:cNvPr id="44037" name="Rectangle 8"/>
            <p:cNvSpPr>
              <a:spLocks noChangeArrowheads="1"/>
            </p:cNvSpPr>
            <p:nvPr/>
          </p:nvSpPr>
          <p:spPr bwMode="auto">
            <a:xfrm rot="10800000" flipV="1">
              <a:off x="2411413" y="6321363"/>
              <a:ext cx="6276975" cy="698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 sz="2400">
                <a:latin typeface="Times New Roman" pitchFamily="18" charset="0"/>
              </a:endParaRPr>
            </a:p>
          </p:txBody>
        </p:sp>
        <p:pic>
          <p:nvPicPr>
            <p:cNvPr id="44038" name="Immagine 12" descr="Cartina trasparente.gi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2290" y="426149"/>
              <a:ext cx="300489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039" name="Rectangle 4"/>
            <p:cNvSpPr>
              <a:spLocks noChangeArrowheads="1"/>
            </p:cNvSpPr>
            <p:nvPr/>
          </p:nvSpPr>
          <p:spPr bwMode="auto">
            <a:xfrm>
              <a:off x="900112" y="6100534"/>
              <a:ext cx="3891344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7045" tIns="48523" rIns="97045" bIns="48523" anchor="ctr"/>
            <a:lstStyle/>
            <a:p>
              <a:pPr defTabSz="969963"/>
              <a:r>
                <a:rPr lang="it-IT" sz="900" b="1">
                  <a:solidFill>
                    <a:srgbClr val="003399"/>
                  </a:solidFill>
                  <a:latin typeface="Futura Std Book"/>
                </a:rPr>
                <a:t>REGIONE CALABRIA</a:t>
              </a:r>
            </a:p>
          </p:txBody>
        </p:sp>
        <p:pic>
          <p:nvPicPr>
            <p:cNvPr id="44040" name="Picture 5" descr="Regione Calabria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850" y="6027509"/>
              <a:ext cx="527050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77863" y="1368425"/>
            <a:ext cx="785812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400" u="sng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LA SPESA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76275" y="2279650"/>
            <a:ext cx="7858125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In un tale quadro dei conti pubblici, avremmo potuto limitarci ad un opera di 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tagli generalizzata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it-IT" sz="2000">
              <a:solidFill>
                <a:srgbClr val="003399"/>
              </a:solidFill>
              <a:latin typeface="Bodoni MT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Ed invece, con il bilancio 2011, attraverso una oculata programmazione degli interventi, abbiamo previsto di avviare una serie di azioni mirate allo sviluppo del territorio.</a:t>
            </a:r>
            <a:endParaRPr lang="it-IT" sz="2000">
              <a:solidFill>
                <a:srgbClr val="003399"/>
              </a:solidFill>
              <a:latin typeface="Bodoni MT"/>
            </a:endParaRPr>
          </a:p>
        </p:txBody>
      </p:sp>
      <p:sp>
        <p:nvSpPr>
          <p:cNvPr id="44036" name="Text Box 10"/>
          <p:cNvSpPr txBox="1">
            <a:spLocks noChangeArrowheads="1"/>
          </p:cNvSpPr>
          <p:nvPr/>
        </p:nvSpPr>
        <p:spPr bwMode="auto">
          <a:xfrm>
            <a:off x="917575" y="6418263"/>
            <a:ext cx="7902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solidFill>
                  <a:srgbClr val="003399"/>
                </a:solidFill>
              </a:rPr>
              <a:t>Assessorato Bilancio e Programmazione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7" name="Gruppo 23"/>
          <p:cNvGrpSpPr>
            <a:grpSpLocks/>
          </p:cNvGrpSpPr>
          <p:nvPr/>
        </p:nvGrpSpPr>
        <p:grpSpPr bwMode="auto">
          <a:xfrm>
            <a:off x="323850" y="425450"/>
            <a:ext cx="8364538" cy="6180138"/>
            <a:chOff x="323850" y="426149"/>
            <a:chExt cx="8364538" cy="6179210"/>
          </a:xfrm>
        </p:grpSpPr>
        <p:sp>
          <p:nvSpPr>
            <p:cNvPr id="45060" name="Rectangle 8"/>
            <p:cNvSpPr>
              <a:spLocks noChangeArrowheads="1"/>
            </p:cNvSpPr>
            <p:nvPr/>
          </p:nvSpPr>
          <p:spPr bwMode="auto">
            <a:xfrm rot="10800000" flipV="1">
              <a:off x="2411413" y="6321363"/>
              <a:ext cx="6276975" cy="698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 sz="2400">
                <a:latin typeface="Times New Roman" pitchFamily="18" charset="0"/>
              </a:endParaRPr>
            </a:p>
          </p:txBody>
        </p:sp>
        <p:pic>
          <p:nvPicPr>
            <p:cNvPr id="45061" name="Immagine 12" descr="Cartina trasparente.gi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2290" y="426149"/>
              <a:ext cx="300489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5062" name="Rectangle 4"/>
            <p:cNvSpPr>
              <a:spLocks noChangeArrowheads="1"/>
            </p:cNvSpPr>
            <p:nvPr/>
          </p:nvSpPr>
          <p:spPr bwMode="auto">
            <a:xfrm>
              <a:off x="900112" y="6100534"/>
              <a:ext cx="3891344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7045" tIns="48523" rIns="97045" bIns="48523" anchor="ctr"/>
            <a:lstStyle/>
            <a:p>
              <a:pPr defTabSz="969963"/>
              <a:r>
                <a:rPr lang="it-IT" sz="900" b="1">
                  <a:solidFill>
                    <a:srgbClr val="003399"/>
                  </a:solidFill>
                  <a:latin typeface="Futura Std Book"/>
                </a:rPr>
                <a:t>REGIONE CALABRIA</a:t>
              </a:r>
            </a:p>
          </p:txBody>
        </p:sp>
        <p:pic>
          <p:nvPicPr>
            <p:cNvPr id="45063" name="Picture 5" descr="Regione Calabria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850" y="6027509"/>
              <a:ext cx="527050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725488" y="2289175"/>
            <a:ext cx="7858125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6600" u="sng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LE PRIORITA’</a:t>
            </a:r>
          </a:p>
        </p:txBody>
      </p:sp>
      <p:sp>
        <p:nvSpPr>
          <p:cNvPr id="45059" name="Text Box 10"/>
          <p:cNvSpPr txBox="1">
            <a:spLocks noChangeArrowheads="1"/>
          </p:cNvSpPr>
          <p:nvPr/>
        </p:nvSpPr>
        <p:spPr bwMode="auto">
          <a:xfrm>
            <a:off x="917575" y="6418263"/>
            <a:ext cx="7902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solidFill>
                  <a:srgbClr val="003399"/>
                </a:solidFill>
              </a:rPr>
              <a:t>Assessorato Bilancio e Programmazione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7" name="Picture 11" descr="180px-Italy-Emble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70775" y="1560513"/>
            <a:ext cx="100330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77863" y="1603375"/>
            <a:ext cx="7720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5200" indent="-2235200" algn="ctr">
              <a:tabLst>
                <a:tab pos="2235200" algn="l"/>
              </a:tabLst>
            </a:pPr>
            <a:r>
              <a:rPr lang="it-IT" sz="2400" b="1" u="sng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LOTTA ALLA ‘NDRANGHETA</a:t>
            </a:r>
          </a:p>
        </p:txBody>
      </p:sp>
      <p:grpSp>
        <p:nvGrpSpPr>
          <p:cNvPr id="46083" name="Gruppo 23"/>
          <p:cNvGrpSpPr>
            <a:grpSpLocks/>
          </p:cNvGrpSpPr>
          <p:nvPr/>
        </p:nvGrpSpPr>
        <p:grpSpPr bwMode="auto">
          <a:xfrm>
            <a:off x="323850" y="425450"/>
            <a:ext cx="8364538" cy="6180138"/>
            <a:chOff x="323850" y="426149"/>
            <a:chExt cx="8364538" cy="6179210"/>
          </a:xfrm>
        </p:grpSpPr>
        <p:sp>
          <p:nvSpPr>
            <p:cNvPr id="46086" name="Rectangle 8"/>
            <p:cNvSpPr>
              <a:spLocks noChangeArrowheads="1"/>
            </p:cNvSpPr>
            <p:nvPr/>
          </p:nvSpPr>
          <p:spPr bwMode="auto">
            <a:xfrm rot="10800000" flipV="1">
              <a:off x="2411413" y="6321363"/>
              <a:ext cx="6276975" cy="698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 sz="2400">
                <a:latin typeface="Times New Roman" pitchFamily="18" charset="0"/>
              </a:endParaRPr>
            </a:p>
          </p:txBody>
        </p:sp>
        <p:pic>
          <p:nvPicPr>
            <p:cNvPr id="46087" name="Immagine 12" descr="Cartina trasparente.gif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2290" y="426149"/>
              <a:ext cx="300489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088" name="Rectangle 4"/>
            <p:cNvSpPr>
              <a:spLocks noChangeArrowheads="1"/>
            </p:cNvSpPr>
            <p:nvPr/>
          </p:nvSpPr>
          <p:spPr bwMode="auto">
            <a:xfrm>
              <a:off x="900112" y="6100534"/>
              <a:ext cx="3891344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7045" tIns="48523" rIns="97045" bIns="48523" anchor="ctr"/>
            <a:lstStyle/>
            <a:p>
              <a:pPr defTabSz="969963"/>
              <a:r>
                <a:rPr lang="it-IT" sz="900" b="1">
                  <a:solidFill>
                    <a:srgbClr val="003399"/>
                  </a:solidFill>
                  <a:latin typeface="Futura Std Book"/>
                </a:rPr>
                <a:t>REGIONE CALABRIA</a:t>
              </a:r>
            </a:p>
          </p:txBody>
        </p:sp>
        <p:pic>
          <p:nvPicPr>
            <p:cNvPr id="46089" name="Picture 5" descr="Regione Calabria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850" y="6027509"/>
              <a:ext cx="527050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412875" y="2366963"/>
            <a:ext cx="6324600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Nella definizione dell’atto più importante di indirizzo dell’azione di Governo, abbiamo voluto confermare che la nostra priorità è la lotta alla ‘ndrangheta, attraverso 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azioni concrete finalizzate a contrastare i fenomeni mafiosi.</a:t>
            </a:r>
            <a:endParaRPr lang="it-IT" sz="2000">
              <a:solidFill>
                <a:srgbClr val="003399"/>
              </a:solidFill>
              <a:latin typeface="Bodoni MT"/>
              <a:cs typeface="Times New Roman" pitchFamily="18" charset="0"/>
            </a:endParaRPr>
          </a:p>
        </p:txBody>
      </p:sp>
      <p:sp>
        <p:nvSpPr>
          <p:cNvPr id="46085" name="Text Box 10"/>
          <p:cNvSpPr txBox="1">
            <a:spLocks noChangeArrowheads="1"/>
          </p:cNvSpPr>
          <p:nvPr/>
        </p:nvSpPr>
        <p:spPr bwMode="auto">
          <a:xfrm>
            <a:off x="917575" y="6418263"/>
            <a:ext cx="7902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solidFill>
                  <a:srgbClr val="003399"/>
                </a:solidFill>
              </a:rPr>
              <a:t>Assessorato Bilancio e Programmazione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706438" y="1574800"/>
            <a:ext cx="7720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5200" indent="-2235200" algn="ctr">
              <a:tabLst>
                <a:tab pos="2235200" algn="l"/>
              </a:tabLst>
            </a:pPr>
            <a:r>
              <a:rPr lang="it-IT" sz="2400" b="1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CON LA NUOVA FINANZIARIA</a:t>
            </a:r>
          </a:p>
        </p:txBody>
      </p:sp>
      <p:grpSp>
        <p:nvGrpSpPr>
          <p:cNvPr id="47106" name="Gruppo 23"/>
          <p:cNvGrpSpPr>
            <a:grpSpLocks/>
          </p:cNvGrpSpPr>
          <p:nvPr/>
        </p:nvGrpSpPr>
        <p:grpSpPr bwMode="auto">
          <a:xfrm>
            <a:off x="323850" y="425450"/>
            <a:ext cx="8364538" cy="6180138"/>
            <a:chOff x="323850" y="426149"/>
            <a:chExt cx="8364538" cy="6179210"/>
          </a:xfrm>
        </p:grpSpPr>
        <p:sp>
          <p:nvSpPr>
            <p:cNvPr id="47110" name="Rectangle 8"/>
            <p:cNvSpPr>
              <a:spLocks noChangeArrowheads="1"/>
            </p:cNvSpPr>
            <p:nvPr/>
          </p:nvSpPr>
          <p:spPr bwMode="auto">
            <a:xfrm rot="10800000" flipV="1">
              <a:off x="2411413" y="6321363"/>
              <a:ext cx="6276975" cy="698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 sz="2400">
                <a:latin typeface="Times New Roman" pitchFamily="18" charset="0"/>
              </a:endParaRPr>
            </a:p>
          </p:txBody>
        </p:sp>
        <p:pic>
          <p:nvPicPr>
            <p:cNvPr id="47111" name="Immagine 12" descr="Cartina trasparente.gi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2290" y="426149"/>
              <a:ext cx="300489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112" name="Rectangle 4"/>
            <p:cNvSpPr>
              <a:spLocks noChangeArrowheads="1"/>
            </p:cNvSpPr>
            <p:nvPr/>
          </p:nvSpPr>
          <p:spPr bwMode="auto">
            <a:xfrm>
              <a:off x="900112" y="6100534"/>
              <a:ext cx="3891344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7045" tIns="48523" rIns="97045" bIns="48523" anchor="ctr"/>
            <a:lstStyle/>
            <a:p>
              <a:pPr defTabSz="969963"/>
              <a:r>
                <a:rPr lang="it-IT" sz="900" b="1">
                  <a:solidFill>
                    <a:srgbClr val="003399"/>
                  </a:solidFill>
                  <a:latin typeface="Futura Std Book"/>
                </a:rPr>
                <a:t>REGIONE CALABRIA</a:t>
              </a:r>
            </a:p>
          </p:txBody>
        </p:sp>
        <p:pic>
          <p:nvPicPr>
            <p:cNvPr id="47113" name="Picture 5" descr="Regione Calabria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850" y="6027509"/>
              <a:ext cx="527050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136650" y="2390775"/>
            <a:ext cx="4464050" cy="325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3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Con un mutuo di </a:t>
            </a:r>
            <a:r>
              <a:rPr lang="it-IT" sz="23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500.000</a:t>
            </a:r>
            <a:r>
              <a:rPr lang="it-IT" sz="23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 </a:t>
            </a:r>
            <a:r>
              <a:rPr lang="it-IT" sz="23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euro </a:t>
            </a:r>
            <a:r>
              <a:rPr lang="it-IT" sz="23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per</a:t>
            </a:r>
            <a:r>
              <a:rPr lang="it-IT" sz="23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 20 anni,  </a:t>
            </a:r>
            <a:r>
              <a:rPr lang="it-IT" sz="23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 per la costruzione e   l’ammodernamento di uffici giudiziari, caserme dei carabinieri, stazioni di polizia e  carceri.</a:t>
            </a:r>
          </a:p>
        </p:txBody>
      </p:sp>
      <p:sp>
        <p:nvSpPr>
          <p:cNvPr id="47108" name="Text Box 10"/>
          <p:cNvSpPr txBox="1">
            <a:spLocks noChangeArrowheads="1"/>
          </p:cNvSpPr>
          <p:nvPr/>
        </p:nvSpPr>
        <p:spPr bwMode="auto">
          <a:xfrm>
            <a:off x="917575" y="6418263"/>
            <a:ext cx="7902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solidFill>
                  <a:srgbClr val="003399"/>
                </a:solidFill>
              </a:rPr>
              <a:t>Assessorato Bilancio e Programmazione</a:t>
            </a:r>
          </a:p>
        </p:txBody>
      </p:sp>
      <p:pic>
        <p:nvPicPr>
          <p:cNvPr id="47109" name="Picture 2" descr="F:\immagini\caserma cc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35638" y="2784475"/>
            <a:ext cx="25479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29" name="Gruppo 23"/>
          <p:cNvGrpSpPr>
            <a:grpSpLocks/>
          </p:cNvGrpSpPr>
          <p:nvPr/>
        </p:nvGrpSpPr>
        <p:grpSpPr bwMode="auto">
          <a:xfrm>
            <a:off x="323850" y="425450"/>
            <a:ext cx="8364538" cy="6180138"/>
            <a:chOff x="323850" y="426149"/>
            <a:chExt cx="8364538" cy="6179210"/>
          </a:xfrm>
        </p:grpSpPr>
        <p:sp>
          <p:nvSpPr>
            <p:cNvPr id="48134" name="Rectangle 8"/>
            <p:cNvSpPr>
              <a:spLocks noChangeArrowheads="1"/>
            </p:cNvSpPr>
            <p:nvPr/>
          </p:nvSpPr>
          <p:spPr bwMode="auto">
            <a:xfrm rot="10800000" flipV="1">
              <a:off x="2411413" y="6321363"/>
              <a:ext cx="6276975" cy="698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 sz="2400">
                <a:latin typeface="Times New Roman" pitchFamily="18" charset="0"/>
              </a:endParaRPr>
            </a:p>
          </p:txBody>
        </p:sp>
        <p:pic>
          <p:nvPicPr>
            <p:cNvPr id="48135" name="Immagine 12" descr="Cartina trasparente.gi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2290" y="426149"/>
              <a:ext cx="300489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136" name="Rectangle 4"/>
            <p:cNvSpPr>
              <a:spLocks noChangeArrowheads="1"/>
            </p:cNvSpPr>
            <p:nvPr/>
          </p:nvSpPr>
          <p:spPr bwMode="auto">
            <a:xfrm>
              <a:off x="900112" y="6100534"/>
              <a:ext cx="3891344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7045" tIns="48523" rIns="97045" bIns="48523" anchor="ctr"/>
            <a:lstStyle/>
            <a:p>
              <a:pPr defTabSz="969963"/>
              <a:r>
                <a:rPr lang="it-IT" sz="900" b="1">
                  <a:solidFill>
                    <a:srgbClr val="003399"/>
                  </a:solidFill>
                  <a:latin typeface="Futura Std Book"/>
                </a:rPr>
                <a:t>REGIONE CALABRIA</a:t>
              </a:r>
            </a:p>
          </p:txBody>
        </p:sp>
        <p:pic>
          <p:nvPicPr>
            <p:cNvPr id="48137" name="Picture 5" descr="Regione Calabria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850" y="6027509"/>
              <a:ext cx="527050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30238" y="1468438"/>
            <a:ext cx="78581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400" b="1" u="sng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LA FAMIGLIA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439863" y="2562225"/>
            <a:ext cx="25019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Attraverso uno 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stanziamento di 10 milioni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 per aiuti alle famiglie numerose e a basso reddito</a:t>
            </a:r>
          </a:p>
        </p:txBody>
      </p:sp>
      <p:sp>
        <p:nvSpPr>
          <p:cNvPr id="48132" name="Text Box 10"/>
          <p:cNvSpPr txBox="1">
            <a:spLocks noChangeArrowheads="1"/>
          </p:cNvSpPr>
          <p:nvPr/>
        </p:nvSpPr>
        <p:spPr bwMode="auto">
          <a:xfrm>
            <a:off x="917575" y="6418263"/>
            <a:ext cx="7902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solidFill>
                  <a:srgbClr val="003399"/>
                </a:solidFill>
              </a:rPr>
              <a:t>Assessorato Bilancio e Programmazione</a:t>
            </a:r>
          </a:p>
        </p:txBody>
      </p:sp>
      <p:pic>
        <p:nvPicPr>
          <p:cNvPr id="32773" name="Picture 12" descr="aiut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16438" y="3076575"/>
            <a:ext cx="2655887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2" descr="F:\immagini\imagesCAVALY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86488" y="26035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9154" name="Gruppo 23"/>
          <p:cNvGrpSpPr>
            <a:grpSpLocks/>
          </p:cNvGrpSpPr>
          <p:nvPr/>
        </p:nvGrpSpPr>
        <p:grpSpPr bwMode="auto">
          <a:xfrm>
            <a:off x="323850" y="425450"/>
            <a:ext cx="8364538" cy="6180138"/>
            <a:chOff x="323850" y="426149"/>
            <a:chExt cx="8364538" cy="6179210"/>
          </a:xfrm>
        </p:grpSpPr>
        <p:sp>
          <p:nvSpPr>
            <p:cNvPr id="49158" name="Rectangle 8"/>
            <p:cNvSpPr>
              <a:spLocks noChangeArrowheads="1"/>
            </p:cNvSpPr>
            <p:nvPr/>
          </p:nvSpPr>
          <p:spPr bwMode="auto">
            <a:xfrm rot="10800000" flipV="1">
              <a:off x="2411413" y="6321363"/>
              <a:ext cx="6276975" cy="698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 sz="2400">
                <a:latin typeface="Times New Roman" pitchFamily="18" charset="0"/>
              </a:endParaRPr>
            </a:p>
          </p:txBody>
        </p:sp>
        <p:pic>
          <p:nvPicPr>
            <p:cNvPr id="49159" name="Immagine 12" descr="Cartina trasparente.gif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2290" y="426149"/>
              <a:ext cx="300489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9160" name="Rectangle 4"/>
            <p:cNvSpPr>
              <a:spLocks noChangeArrowheads="1"/>
            </p:cNvSpPr>
            <p:nvPr/>
          </p:nvSpPr>
          <p:spPr bwMode="auto">
            <a:xfrm>
              <a:off x="900112" y="6100534"/>
              <a:ext cx="3891344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7045" tIns="48523" rIns="97045" bIns="48523" anchor="ctr"/>
            <a:lstStyle/>
            <a:p>
              <a:pPr defTabSz="969963"/>
              <a:r>
                <a:rPr lang="it-IT" sz="900" b="1">
                  <a:solidFill>
                    <a:srgbClr val="003399"/>
                  </a:solidFill>
                  <a:latin typeface="Futura Std Book"/>
                </a:rPr>
                <a:t>REGIONE CALABRIA</a:t>
              </a:r>
            </a:p>
          </p:txBody>
        </p:sp>
        <p:pic>
          <p:nvPicPr>
            <p:cNvPr id="49161" name="Picture 5" descr="Regione Calabria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850" y="6027509"/>
              <a:ext cx="527050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30238" y="1468438"/>
            <a:ext cx="7858125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400" b="1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CON LA NUOVA FINANZIARIA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750888" y="2536825"/>
            <a:ext cx="59594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1000 € 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per almeno 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10.000 famiglie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, con una </a:t>
            </a:r>
            <a:r>
              <a:rPr lang="it-IT" sz="2000" b="1">
                <a:solidFill>
                  <a:srgbClr val="003399"/>
                </a:solidFill>
                <a:latin typeface="Bodoni MT"/>
                <a:cs typeface="Times New Roman" pitchFamily="18" charset="0"/>
              </a:rPr>
              <a:t>carta di credito</a:t>
            </a:r>
            <a:r>
              <a:rPr lang="it-IT" sz="2000">
                <a:solidFill>
                  <a:srgbClr val="003399"/>
                </a:solidFill>
                <a:latin typeface="Bodoni MT"/>
                <a:cs typeface="Times New Roman" pitchFamily="18" charset="0"/>
              </a:rPr>
              <a:t> per il pagamento di bollette gas, elettricità , libri di testo per la scuola, ecc.</a:t>
            </a:r>
          </a:p>
          <a:p>
            <a:pPr algn="just">
              <a:lnSpc>
                <a:spcPct val="150000"/>
              </a:lnSpc>
            </a:pPr>
            <a:endParaRPr lang="it-IT" sz="2000">
              <a:solidFill>
                <a:srgbClr val="003399"/>
              </a:solidFill>
              <a:latin typeface="Bodoni MT"/>
              <a:cs typeface="Times New Roman" pitchFamily="18" charset="0"/>
            </a:endParaRPr>
          </a:p>
        </p:txBody>
      </p:sp>
      <p:sp>
        <p:nvSpPr>
          <p:cNvPr id="49157" name="Text Box 10"/>
          <p:cNvSpPr txBox="1">
            <a:spLocks noChangeArrowheads="1"/>
          </p:cNvSpPr>
          <p:nvPr/>
        </p:nvSpPr>
        <p:spPr bwMode="auto">
          <a:xfrm>
            <a:off x="917575" y="6418263"/>
            <a:ext cx="7902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solidFill>
                  <a:srgbClr val="003399"/>
                </a:solidFill>
              </a:rPr>
              <a:t>Assessorato Bilancio e Programmazione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ixel">
  <a:themeElements>
    <a:clrScheme name="2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2_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6363</TotalTime>
  <Words>694</Words>
  <Application>Microsoft Office PowerPoint</Application>
  <PresentationFormat>On-screen Show (4:3)</PresentationFormat>
  <Paragraphs>135</Paragraphs>
  <Slides>20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Modello struttura</vt:lpstr>
      </vt:variant>
      <vt:variant>
        <vt:i4>4</vt:i4>
      </vt:variant>
      <vt:variant>
        <vt:lpstr>Titoli diapositive</vt:lpstr>
      </vt:variant>
      <vt:variant>
        <vt:i4>20</vt:i4>
      </vt:variant>
    </vt:vector>
  </HeadingPairs>
  <TitlesOfParts>
    <vt:vector size="32" baseType="lpstr">
      <vt:lpstr>Arial</vt:lpstr>
      <vt:lpstr>Wingdings</vt:lpstr>
      <vt:lpstr>Calibri</vt:lpstr>
      <vt:lpstr>Arial Black</vt:lpstr>
      <vt:lpstr>Times New Roman</vt:lpstr>
      <vt:lpstr>Futura Std Book</vt:lpstr>
      <vt:lpstr>Bodoni MT</vt:lpstr>
      <vt:lpstr>Book Antiqua</vt:lpstr>
      <vt:lpstr>Pixel</vt:lpstr>
      <vt:lpstr>1_Pixel</vt:lpstr>
      <vt:lpstr>2_Pixel</vt:lpstr>
      <vt:lpstr>Pixel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Nome Utente</dc:creator>
  <cp:lastModifiedBy>Rosa Conforti</cp:lastModifiedBy>
  <cp:revision>1048</cp:revision>
  <dcterms:created xsi:type="dcterms:W3CDTF">2007-07-05T20:39:11Z</dcterms:created>
  <dcterms:modified xsi:type="dcterms:W3CDTF">2010-11-24T09:17:40Z</dcterms:modified>
</cp:coreProperties>
</file>